
<file path=[Content_Types].xml><?xml version="1.0" encoding="utf-8"?>
<Types xmlns="http://schemas.openxmlformats.org/package/2006/content-types">
  <Default Extension="1" ContentType="image/jpeg"/>
  <Default Extension="2"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2596" r:id="rId2"/>
    <p:sldId id="2540" r:id="rId3"/>
    <p:sldId id="2565" r:id="rId4"/>
    <p:sldId id="2567" r:id="rId5"/>
    <p:sldId id="2597" r:id="rId6"/>
    <p:sldId id="2598" r:id="rId7"/>
    <p:sldId id="2599" r:id="rId8"/>
    <p:sldId id="2600" r:id="rId9"/>
    <p:sldId id="2602" r:id="rId10"/>
    <p:sldId id="2603" r:id="rId11"/>
    <p:sldId id="2604" r:id="rId12"/>
    <p:sldId id="2555" r:id="rId13"/>
    <p:sldId id="2560" r:id="rId14"/>
    <p:sldId id="2571" r:id="rId15"/>
    <p:sldId id="2605" r:id="rId16"/>
    <p:sldId id="2606" r:id="rId17"/>
    <p:sldId id="2607" r:id="rId18"/>
    <p:sldId id="2608" r:id="rId19"/>
    <p:sldId id="2584" r:id="rId20"/>
    <p:sldId id="2609" r:id="rId21"/>
    <p:sldId id="2610" r:id="rId22"/>
    <p:sldId id="2611" r:id="rId23"/>
    <p:sldId id="2612" r:id="rId24"/>
    <p:sldId id="2613" r:id="rId25"/>
    <p:sldId id="2614" r:id="rId26"/>
    <p:sldId id="2615" r:id="rId27"/>
    <p:sldId id="2616" r:id="rId28"/>
    <p:sldId id="2617" r:id="rId29"/>
    <p:sldId id="2618" r:id="rId30"/>
    <p:sldId id="2619" r:id="rId31"/>
    <p:sldId id="2620" r:id="rId32"/>
    <p:sldId id="2621" r:id="rId33"/>
    <p:sldId id="2622" r:id="rId34"/>
    <p:sldId id="2623" r:id="rId35"/>
    <p:sldId id="2624" r:id="rId36"/>
    <p:sldId id="2626" r:id="rId37"/>
    <p:sldId id="2625" r:id="rId38"/>
    <p:sldId id="2627" r:id="rId39"/>
    <p:sldId id="2628" r:id="rId40"/>
    <p:sldId id="2629" r:id="rId41"/>
    <p:sldId id="2630" r:id="rId42"/>
    <p:sldId id="2631" r:id="rId43"/>
    <p:sldId id="2632" r:id="rId44"/>
    <p:sldId id="2633" r:id="rId45"/>
    <p:sldId id="2634" r:id="rId46"/>
    <p:sldId id="2635" r:id="rId47"/>
    <p:sldId id="2636" r:id="rId48"/>
    <p:sldId id="2637" r:id="rId49"/>
    <p:sldId id="2638" r:id="rId50"/>
    <p:sldId id="2639" r:id="rId51"/>
    <p:sldId id="2640" r:id="rId52"/>
    <p:sldId id="2641" r:id="rId53"/>
    <p:sldId id="326" r:id="rId54"/>
    <p:sldId id="2642" r:id="rId55"/>
    <p:sldId id="2643" r:id="rId56"/>
    <p:sldId id="311" r:id="rId57"/>
    <p:sldId id="312" r:id="rId58"/>
    <p:sldId id="2644" r:id="rId59"/>
    <p:sldId id="2645" r:id="rId60"/>
    <p:sldId id="2646" r:id="rId61"/>
    <p:sldId id="2575" r:id="rId62"/>
    <p:sldId id="2647" r:id="rId63"/>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1" autoAdjust="0"/>
    <p:restoredTop sz="95280" autoAdjust="0"/>
  </p:normalViewPr>
  <p:slideViewPr>
    <p:cSldViewPr snapToGrid="0" snapToObjects="1" showGuides="1">
      <p:cViewPr varScale="1">
        <p:scale>
          <a:sx n="98" d="100"/>
          <a:sy n="98" d="100"/>
        </p:scale>
        <p:origin x="84" y="246"/>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10/23/2024</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10/23/2024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19">
            <a:extLst>
              <a:ext uri="{FF2B5EF4-FFF2-40B4-BE49-F238E27FC236}">
                <a16:creationId xmlns:a16="http://schemas.microsoft.com/office/drawing/2014/main" id="{E975D4C7-9177-D17C-CE8E-C678482B337F}"/>
              </a:ext>
            </a:extLst>
          </p:cNvPr>
          <p:cNvSpPr>
            <a:spLocks noGrp="1" noChangeArrowheads="1"/>
          </p:cNvSpPr>
          <p:nvPr>
            <p:ph type="sldNum" sz="quarter"/>
          </p:nvPr>
        </p:nvSpPr>
        <p:spPr>
          <a:noFill/>
        </p:spPr>
        <p:txBody>
          <a:bodyPr/>
          <a:lstStyle>
            <a:lvl1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1pPr>
            <a:lvl2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2pPr>
            <a:lvl3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3pPr>
            <a:lvl4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4pPr>
            <a:lvl5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9pPr>
          </a:lstStyle>
          <a:p>
            <a:pPr eaLnBrk="1"/>
            <a:fld id="{82A3F2D1-D02B-4A6F-9778-6E6837B33C7C}" type="slidenum">
              <a:rPr lang="en-US" altLang="en-US">
                <a:solidFill>
                  <a:srgbClr val="FFFFFF"/>
                </a:solidFill>
                <a:latin typeface="Times New Roman" panose="02020603050405020304" pitchFamily="18" charset="0"/>
              </a:rPr>
              <a:pPr eaLnBrk="1"/>
              <a:t>53</a:t>
            </a:fld>
            <a:endParaRPr lang="en-US" altLang="en-US">
              <a:solidFill>
                <a:srgbClr val="FFFFFF"/>
              </a:solidFill>
              <a:latin typeface="Times New Roman" panose="02020603050405020304" pitchFamily="18" charset="0"/>
            </a:endParaRPr>
          </a:p>
        </p:txBody>
      </p:sp>
      <p:sp>
        <p:nvSpPr>
          <p:cNvPr id="132099" name="Text Box 1">
            <a:extLst>
              <a:ext uri="{FF2B5EF4-FFF2-40B4-BE49-F238E27FC236}">
                <a16:creationId xmlns:a16="http://schemas.microsoft.com/office/drawing/2014/main" id="{D462BF8F-AEF9-0A0C-1F54-3D27CC7FA67C}"/>
              </a:ext>
            </a:extLst>
          </p:cNvPr>
          <p:cNvSpPr txBox="1">
            <a:spLocks noChangeArrowheads="1"/>
          </p:cNvSpPr>
          <p:nvPr/>
        </p:nvSpPr>
        <p:spPr bwMode="auto">
          <a:xfrm>
            <a:off x="3967163" y="8831263"/>
            <a:ext cx="302577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r" eaLnBrk="1">
              <a:lnSpc>
                <a:spcPct val="95000"/>
              </a:lnSpc>
            </a:pPr>
            <a:fld id="{998F148E-3F7B-492A-9B04-DCC330574762}" type="slidenum">
              <a:rPr lang="en-US" altLang="en-US" sz="1300">
                <a:solidFill>
                  <a:srgbClr val="FFFFFF"/>
                </a:solidFill>
                <a:latin typeface="Times New Roman" panose="02020603050405020304" pitchFamily="18" charset="0"/>
                <a:cs typeface="Arial Unicode MS" charset="0"/>
              </a:rPr>
              <a:pPr algn="r" eaLnBrk="1">
                <a:lnSpc>
                  <a:spcPct val="95000"/>
                </a:lnSpc>
              </a:pPr>
              <a:t>53</a:t>
            </a:fld>
            <a:endParaRPr lang="en-US" altLang="en-US" sz="1300">
              <a:solidFill>
                <a:srgbClr val="FFFFFF"/>
              </a:solidFill>
              <a:latin typeface="Times New Roman" panose="02020603050405020304" pitchFamily="18" charset="0"/>
              <a:cs typeface="Arial Unicode MS" charset="0"/>
            </a:endParaRPr>
          </a:p>
        </p:txBody>
      </p:sp>
      <p:sp>
        <p:nvSpPr>
          <p:cNvPr id="132100" name="Text Box 2">
            <a:extLst>
              <a:ext uri="{FF2B5EF4-FFF2-40B4-BE49-F238E27FC236}">
                <a16:creationId xmlns:a16="http://schemas.microsoft.com/office/drawing/2014/main" id="{EB8601DD-FFED-FC13-EF42-6840D3A1ACB8}"/>
              </a:ext>
            </a:extLst>
          </p:cNvPr>
          <p:cNvSpPr txBox="1">
            <a:spLocks noChangeArrowheads="1"/>
          </p:cNvSpPr>
          <p:nvPr/>
        </p:nvSpPr>
        <p:spPr bwMode="auto">
          <a:xfrm>
            <a:off x="3967163" y="8831263"/>
            <a:ext cx="30305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r" eaLnBrk="1">
              <a:lnSpc>
                <a:spcPct val="95000"/>
              </a:lnSpc>
            </a:pPr>
            <a:fld id="{44471669-5D16-4045-8357-6F29816FFE90}" type="slidenum">
              <a:rPr lang="en-US" altLang="en-US" sz="1300">
                <a:solidFill>
                  <a:srgbClr val="FFFFFF"/>
                </a:solidFill>
                <a:latin typeface="Times New Roman" panose="02020603050405020304" pitchFamily="18" charset="0"/>
              </a:rPr>
              <a:pPr algn="r" eaLnBrk="1">
                <a:lnSpc>
                  <a:spcPct val="95000"/>
                </a:lnSpc>
              </a:pPr>
              <a:t>53</a:t>
            </a:fld>
            <a:endParaRPr lang="en-US" altLang="en-US" sz="1300">
              <a:solidFill>
                <a:srgbClr val="FFFFFF"/>
              </a:solidFill>
              <a:latin typeface="Times New Roman" panose="02020603050405020304" pitchFamily="18" charset="0"/>
            </a:endParaRPr>
          </a:p>
        </p:txBody>
      </p:sp>
      <p:sp>
        <p:nvSpPr>
          <p:cNvPr id="132101" name="Text Box 3">
            <a:extLst>
              <a:ext uri="{FF2B5EF4-FFF2-40B4-BE49-F238E27FC236}">
                <a16:creationId xmlns:a16="http://schemas.microsoft.com/office/drawing/2014/main" id="{9BBF1593-D7E3-8448-EBAF-C9BD0F34E649}"/>
              </a:ext>
            </a:extLst>
          </p:cNvPr>
          <p:cNvSpPr txBox="1">
            <a:spLocks noChangeArrowheads="1"/>
          </p:cNvSpPr>
          <p:nvPr/>
        </p:nvSpPr>
        <p:spPr bwMode="auto">
          <a:xfrm>
            <a:off x="1027113" y="706438"/>
            <a:ext cx="49561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ltLang="en-US"/>
          </a:p>
        </p:txBody>
      </p:sp>
      <p:sp>
        <p:nvSpPr>
          <p:cNvPr id="132102" name="Rectangle 4">
            <a:extLst>
              <a:ext uri="{FF2B5EF4-FFF2-40B4-BE49-F238E27FC236}">
                <a16:creationId xmlns:a16="http://schemas.microsoft.com/office/drawing/2014/main" id="{A4E481D3-27C7-082D-61AC-A686637FF167}"/>
              </a:ext>
            </a:extLst>
          </p:cNvPr>
          <p:cNvSpPr>
            <a:spLocks noGrp="1" noChangeArrowheads="1"/>
          </p:cNvSpPr>
          <p:nvPr>
            <p:ph type="body"/>
          </p:nvPr>
        </p:nvSpPr>
        <p:spPr>
          <a:xfrm>
            <a:off x="700088" y="4414838"/>
            <a:ext cx="5589587" cy="41656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9">
            <a:extLst>
              <a:ext uri="{FF2B5EF4-FFF2-40B4-BE49-F238E27FC236}">
                <a16:creationId xmlns:a16="http://schemas.microsoft.com/office/drawing/2014/main" id="{F7447DFA-3A43-44A9-B189-E6BE19BD215B}"/>
              </a:ext>
            </a:extLst>
          </p:cNvPr>
          <p:cNvSpPr>
            <a:spLocks noGrp="1" noChangeArrowheads="1"/>
          </p:cNvSpPr>
          <p:nvPr>
            <p:ph type="sldNum" sz="quarter"/>
          </p:nvPr>
        </p:nvSpPr>
        <p:spPr>
          <a:noFill/>
        </p:spPr>
        <p:txBody>
          <a:bodyPr/>
          <a:lstStyle>
            <a:lvl1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1pPr>
            <a:lvl2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2pPr>
            <a:lvl3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3pPr>
            <a:lvl4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4pPr>
            <a:lvl5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9pPr>
          </a:lstStyle>
          <a:p>
            <a:pPr eaLnBrk="1"/>
            <a:fld id="{89692A61-67C0-44D2-9788-F5005F66589C}" type="slidenum">
              <a:rPr lang="en-US" altLang="en-US">
                <a:solidFill>
                  <a:srgbClr val="FFFFFF"/>
                </a:solidFill>
                <a:latin typeface="Times New Roman" panose="02020603050405020304" pitchFamily="18" charset="0"/>
              </a:rPr>
              <a:pPr eaLnBrk="1"/>
              <a:t>56</a:t>
            </a:fld>
            <a:endParaRPr lang="en-US" altLang="en-US">
              <a:solidFill>
                <a:srgbClr val="FFFFFF"/>
              </a:solidFill>
              <a:latin typeface="Times New Roman" panose="02020603050405020304" pitchFamily="18" charset="0"/>
            </a:endParaRPr>
          </a:p>
        </p:txBody>
      </p:sp>
      <p:sp>
        <p:nvSpPr>
          <p:cNvPr id="135171" name="Text Box 1">
            <a:extLst>
              <a:ext uri="{FF2B5EF4-FFF2-40B4-BE49-F238E27FC236}">
                <a16:creationId xmlns:a16="http://schemas.microsoft.com/office/drawing/2014/main" id="{8232A9DD-628C-6388-2EC9-B48678E26466}"/>
              </a:ext>
            </a:extLst>
          </p:cNvPr>
          <p:cNvSpPr txBox="1">
            <a:spLocks noChangeArrowheads="1"/>
          </p:cNvSpPr>
          <p:nvPr/>
        </p:nvSpPr>
        <p:spPr bwMode="auto">
          <a:xfrm>
            <a:off x="3967163" y="8831263"/>
            <a:ext cx="302577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r" eaLnBrk="1">
              <a:lnSpc>
                <a:spcPct val="95000"/>
              </a:lnSpc>
            </a:pPr>
            <a:fld id="{501001ED-BD99-497C-B7DF-A98FAE2BE56B}" type="slidenum">
              <a:rPr lang="en-US" altLang="en-US" sz="1300">
                <a:solidFill>
                  <a:srgbClr val="FFFFFF"/>
                </a:solidFill>
                <a:latin typeface="Times New Roman" panose="02020603050405020304" pitchFamily="18" charset="0"/>
                <a:cs typeface="Arial Unicode MS" charset="0"/>
              </a:rPr>
              <a:pPr algn="r" eaLnBrk="1">
                <a:lnSpc>
                  <a:spcPct val="95000"/>
                </a:lnSpc>
              </a:pPr>
              <a:t>56</a:t>
            </a:fld>
            <a:endParaRPr lang="en-US" altLang="en-US" sz="1300">
              <a:solidFill>
                <a:srgbClr val="FFFFFF"/>
              </a:solidFill>
              <a:latin typeface="Times New Roman" panose="02020603050405020304" pitchFamily="18" charset="0"/>
              <a:cs typeface="Arial Unicode MS" charset="0"/>
            </a:endParaRPr>
          </a:p>
        </p:txBody>
      </p:sp>
      <p:sp>
        <p:nvSpPr>
          <p:cNvPr id="135172" name="Text Box 2">
            <a:extLst>
              <a:ext uri="{FF2B5EF4-FFF2-40B4-BE49-F238E27FC236}">
                <a16:creationId xmlns:a16="http://schemas.microsoft.com/office/drawing/2014/main" id="{0C8387F4-8616-FB18-D2A9-FB7F3935E68C}"/>
              </a:ext>
            </a:extLst>
          </p:cNvPr>
          <p:cNvSpPr txBox="1">
            <a:spLocks noChangeArrowheads="1"/>
          </p:cNvSpPr>
          <p:nvPr/>
        </p:nvSpPr>
        <p:spPr bwMode="auto">
          <a:xfrm>
            <a:off x="3967163" y="8831263"/>
            <a:ext cx="30305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r" eaLnBrk="1">
              <a:lnSpc>
                <a:spcPct val="95000"/>
              </a:lnSpc>
            </a:pPr>
            <a:fld id="{CFC4ABC7-2132-47E4-B97B-BCAEB2022745}" type="slidenum">
              <a:rPr lang="en-US" altLang="en-US" sz="1300">
                <a:solidFill>
                  <a:srgbClr val="FFFFFF"/>
                </a:solidFill>
                <a:latin typeface="Times New Roman" panose="02020603050405020304" pitchFamily="18" charset="0"/>
              </a:rPr>
              <a:pPr algn="r" eaLnBrk="1">
                <a:lnSpc>
                  <a:spcPct val="95000"/>
                </a:lnSpc>
              </a:pPr>
              <a:t>56</a:t>
            </a:fld>
            <a:endParaRPr lang="en-US" altLang="en-US" sz="1300">
              <a:solidFill>
                <a:srgbClr val="FFFFFF"/>
              </a:solidFill>
              <a:latin typeface="Times New Roman" panose="02020603050405020304" pitchFamily="18" charset="0"/>
            </a:endParaRPr>
          </a:p>
        </p:txBody>
      </p:sp>
      <p:sp>
        <p:nvSpPr>
          <p:cNvPr id="135173" name="Text Box 3">
            <a:extLst>
              <a:ext uri="{FF2B5EF4-FFF2-40B4-BE49-F238E27FC236}">
                <a16:creationId xmlns:a16="http://schemas.microsoft.com/office/drawing/2014/main" id="{E4BD0661-5E81-5D04-648B-3114D3E28079}"/>
              </a:ext>
            </a:extLst>
          </p:cNvPr>
          <p:cNvSpPr txBox="1">
            <a:spLocks noChangeArrowheads="1"/>
          </p:cNvSpPr>
          <p:nvPr/>
        </p:nvSpPr>
        <p:spPr bwMode="auto">
          <a:xfrm>
            <a:off x="1027113" y="706438"/>
            <a:ext cx="49561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ltLang="en-US"/>
          </a:p>
        </p:txBody>
      </p:sp>
      <p:sp>
        <p:nvSpPr>
          <p:cNvPr id="135174" name="Rectangle 4">
            <a:extLst>
              <a:ext uri="{FF2B5EF4-FFF2-40B4-BE49-F238E27FC236}">
                <a16:creationId xmlns:a16="http://schemas.microsoft.com/office/drawing/2014/main" id="{AD1A8161-ABE7-72A4-CDF8-44944224A735}"/>
              </a:ext>
            </a:extLst>
          </p:cNvPr>
          <p:cNvSpPr>
            <a:spLocks noGrp="1" noChangeArrowheads="1"/>
          </p:cNvSpPr>
          <p:nvPr>
            <p:ph type="body"/>
          </p:nvPr>
        </p:nvSpPr>
        <p:spPr>
          <a:xfrm>
            <a:off x="700088" y="4414838"/>
            <a:ext cx="5589587" cy="41656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19">
            <a:extLst>
              <a:ext uri="{FF2B5EF4-FFF2-40B4-BE49-F238E27FC236}">
                <a16:creationId xmlns:a16="http://schemas.microsoft.com/office/drawing/2014/main" id="{DAAB55F5-2EDD-1EAE-96DB-902078AD3243}"/>
              </a:ext>
            </a:extLst>
          </p:cNvPr>
          <p:cNvSpPr>
            <a:spLocks noGrp="1" noChangeArrowheads="1"/>
          </p:cNvSpPr>
          <p:nvPr>
            <p:ph type="sldNum" sz="quarter"/>
          </p:nvPr>
        </p:nvSpPr>
        <p:spPr>
          <a:noFill/>
        </p:spPr>
        <p:txBody>
          <a:bodyPr/>
          <a:lstStyle>
            <a:lvl1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1pPr>
            <a:lvl2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2pPr>
            <a:lvl3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3pPr>
            <a:lvl4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4pPr>
            <a:lvl5pPr eaLnBrk="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17513" algn="l"/>
                <a:tab pos="835025" algn="l"/>
                <a:tab pos="1254125" algn="l"/>
                <a:tab pos="1671638" algn="l"/>
                <a:tab pos="2089150" algn="l"/>
                <a:tab pos="2508250" algn="l"/>
                <a:tab pos="2925763" algn="l"/>
                <a:tab pos="3344863" algn="l"/>
                <a:tab pos="3762375" algn="l"/>
                <a:tab pos="4179888" algn="l"/>
                <a:tab pos="4598988" algn="l"/>
                <a:tab pos="5016500" algn="l"/>
                <a:tab pos="5434013" algn="l"/>
                <a:tab pos="5853113" algn="l"/>
                <a:tab pos="6270625" algn="l"/>
                <a:tab pos="6689725" algn="l"/>
                <a:tab pos="7107238" algn="l"/>
                <a:tab pos="7524750" algn="l"/>
                <a:tab pos="7943850" algn="l"/>
                <a:tab pos="8361363" algn="l"/>
              </a:tabLst>
              <a:defRPr>
                <a:solidFill>
                  <a:schemeClr val="bg1"/>
                </a:solidFill>
                <a:latin typeface="Arial" panose="020B0604020202020204" pitchFamily="34" charset="0"/>
                <a:ea typeface="MS Gothic" panose="020B0609070205080204" pitchFamily="49" charset="-128"/>
              </a:defRPr>
            </a:lvl9pPr>
          </a:lstStyle>
          <a:p>
            <a:pPr eaLnBrk="1"/>
            <a:fld id="{42FCCA8A-2244-4B8B-B61E-5AFBAA66C21D}" type="slidenum">
              <a:rPr lang="en-US" altLang="en-US">
                <a:solidFill>
                  <a:srgbClr val="FFFFFF"/>
                </a:solidFill>
                <a:latin typeface="Times New Roman" panose="02020603050405020304" pitchFamily="18" charset="0"/>
              </a:rPr>
              <a:pPr eaLnBrk="1"/>
              <a:t>57</a:t>
            </a:fld>
            <a:endParaRPr lang="en-US" altLang="en-US">
              <a:solidFill>
                <a:srgbClr val="FFFFFF"/>
              </a:solidFill>
              <a:latin typeface="Times New Roman" panose="02020603050405020304" pitchFamily="18" charset="0"/>
            </a:endParaRPr>
          </a:p>
        </p:txBody>
      </p:sp>
      <p:sp>
        <p:nvSpPr>
          <p:cNvPr id="136195" name="Text Box 1">
            <a:extLst>
              <a:ext uri="{FF2B5EF4-FFF2-40B4-BE49-F238E27FC236}">
                <a16:creationId xmlns:a16="http://schemas.microsoft.com/office/drawing/2014/main" id="{6B1836C1-543E-2F68-444F-FD7A4AC53406}"/>
              </a:ext>
            </a:extLst>
          </p:cNvPr>
          <p:cNvSpPr txBox="1">
            <a:spLocks noChangeArrowheads="1"/>
          </p:cNvSpPr>
          <p:nvPr/>
        </p:nvSpPr>
        <p:spPr bwMode="auto">
          <a:xfrm>
            <a:off x="3967163" y="8831263"/>
            <a:ext cx="302577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r" eaLnBrk="1">
              <a:lnSpc>
                <a:spcPct val="95000"/>
              </a:lnSpc>
            </a:pPr>
            <a:fld id="{780B2A7C-2A07-4C72-A8D1-BAC1702BBF58}" type="slidenum">
              <a:rPr lang="en-US" altLang="en-US" sz="1300">
                <a:solidFill>
                  <a:srgbClr val="FFFFFF"/>
                </a:solidFill>
                <a:latin typeface="Times New Roman" panose="02020603050405020304" pitchFamily="18" charset="0"/>
                <a:cs typeface="Arial Unicode MS" charset="0"/>
              </a:rPr>
              <a:pPr algn="r" eaLnBrk="1">
                <a:lnSpc>
                  <a:spcPct val="95000"/>
                </a:lnSpc>
              </a:pPr>
              <a:t>57</a:t>
            </a:fld>
            <a:endParaRPr lang="en-US" altLang="en-US" sz="1300">
              <a:solidFill>
                <a:srgbClr val="FFFFFF"/>
              </a:solidFill>
              <a:latin typeface="Times New Roman" panose="02020603050405020304" pitchFamily="18" charset="0"/>
              <a:cs typeface="Arial Unicode MS" charset="0"/>
            </a:endParaRPr>
          </a:p>
        </p:txBody>
      </p:sp>
      <p:sp>
        <p:nvSpPr>
          <p:cNvPr id="136196" name="Text Box 2">
            <a:extLst>
              <a:ext uri="{FF2B5EF4-FFF2-40B4-BE49-F238E27FC236}">
                <a16:creationId xmlns:a16="http://schemas.microsoft.com/office/drawing/2014/main" id="{5C7C8E9D-251B-06DE-5DD2-856953F91103}"/>
              </a:ext>
            </a:extLst>
          </p:cNvPr>
          <p:cNvSpPr txBox="1">
            <a:spLocks noChangeArrowheads="1"/>
          </p:cNvSpPr>
          <p:nvPr/>
        </p:nvSpPr>
        <p:spPr bwMode="auto">
          <a:xfrm>
            <a:off x="3967163" y="8831263"/>
            <a:ext cx="30305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r" eaLnBrk="1">
              <a:lnSpc>
                <a:spcPct val="95000"/>
              </a:lnSpc>
            </a:pPr>
            <a:fld id="{8EC3B7A2-05EF-4801-83AD-00E2078816F7}" type="slidenum">
              <a:rPr lang="en-US" altLang="en-US" sz="1300">
                <a:solidFill>
                  <a:srgbClr val="FFFFFF"/>
                </a:solidFill>
                <a:latin typeface="Times New Roman" panose="02020603050405020304" pitchFamily="18" charset="0"/>
              </a:rPr>
              <a:pPr algn="r" eaLnBrk="1">
                <a:lnSpc>
                  <a:spcPct val="95000"/>
                </a:lnSpc>
              </a:pPr>
              <a:t>57</a:t>
            </a:fld>
            <a:endParaRPr lang="en-US" altLang="en-US" sz="1300">
              <a:solidFill>
                <a:srgbClr val="FFFFFF"/>
              </a:solidFill>
              <a:latin typeface="Times New Roman" panose="02020603050405020304" pitchFamily="18" charset="0"/>
            </a:endParaRPr>
          </a:p>
        </p:txBody>
      </p:sp>
      <p:sp>
        <p:nvSpPr>
          <p:cNvPr id="136197" name="Text Box 3">
            <a:extLst>
              <a:ext uri="{FF2B5EF4-FFF2-40B4-BE49-F238E27FC236}">
                <a16:creationId xmlns:a16="http://schemas.microsoft.com/office/drawing/2014/main" id="{DFBE242B-E3D4-AF09-3ED9-D556E3A25993}"/>
              </a:ext>
            </a:extLst>
          </p:cNvPr>
          <p:cNvSpPr txBox="1">
            <a:spLocks noChangeArrowheads="1"/>
          </p:cNvSpPr>
          <p:nvPr/>
        </p:nvSpPr>
        <p:spPr bwMode="auto">
          <a:xfrm>
            <a:off x="1027113" y="706438"/>
            <a:ext cx="4956175" cy="34861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ltLang="en-US"/>
          </a:p>
        </p:txBody>
      </p:sp>
      <p:sp>
        <p:nvSpPr>
          <p:cNvPr id="136198" name="Rectangle 4">
            <a:extLst>
              <a:ext uri="{FF2B5EF4-FFF2-40B4-BE49-F238E27FC236}">
                <a16:creationId xmlns:a16="http://schemas.microsoft.com/office/drawing/2014/main" id="{DF344D5E-BA1D-CF9A-A31C-953A40037A0D}"/>
              </a:ext>
            </a:extLst>
          </p:cNvPr>
          <p:cNvSpPr>
            <a:spLocks noGrp="1" noChangeArrowheads="1"/>
          </p:cNvSpPr>
          <p:nvPr>
            <p:ph type="body"/>
          </p:nvPr>
        </p:nvSpPr>
        <p:spPr>
          <a:xfrm>
            <a:off x="700088" y="4414838"/>
            <a:ext cx="5589587" cy="41656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pxhere.com/id/photo/1559363" TargetMode="External"/><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hyperlink" Target="https://creativecommons.org/licenses/by-nc-nd/3.0/" TargetMode="External"/><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hyperlink" Target="https://esqueciaana.blogspot.com/2011/12/depressao-compulsao-compulsao-depressao.html" TargetMode="External"/><Relationship Id="rId5" Type="http://schemas.openxmlformats.org/officeDocument/2006/relationships/image" Target="../media/image12.jpg"/><Relationship Id="rId4" Type="http://schemas.openxmlformats.org/officeDocument/2006/relationships/hyperlink" Target="https://svgsilh.com/image/308942.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hyperlink" Target="https://www.pngall.com/thinking-man-png/download/34830/" TargetMode="External"/><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hyperlink" Target="https://creativecommons.org/licenses/by-nc/3.0/" TargetMode="External"/><Relationship Id="rId5" Type="http://schemas.openxmlformats.org/officeDocument/2006/relationships/hyperlink" Target="https://www.faceyourfears.ca/covid-19-feeling-pressure-to-be-productive-try-self-compassion/" TargetMode="Externa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4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hyperlink" Target="https://r-craft.org/r-news/how-to-use-the-numpy-linspace-function/" TargetMode="External"/><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hyperlink" Target="https://www.wisc-online.com/assetrepository/viewasset?id=964" TargetMode="External"/><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Myers%E2%80%93Briggs_Type_Indicator" TargetMode="External"/><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pxhere.com/en/photo/742329" TargetMode="External"/><Relationship Id="rId2" Type="http://schemas.openxmlformats.org/officeDocument/2006/relationships/image" Target="../media/image25.jp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hyperlink" Target="https://www.equipforequality.org/ada-il/resources/close-up-of-woman-reading-papers-or-tax-report/" TargetMode="External"/><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stock.adobe.com/kr/images/big-five-personality-traits-with-icons-in-an-infographic-template/533948403" TargetMode="External"/><Relationship Id="rId2" Type="http://schemas.openxmlformats.org/officeDocument/2006/relationships/image" Target="../media/image27.jpg"/><Relationship Id="rId1" Type="http://schemas.openxmlformats.org/officeDocument/2006/relationships/slideLayout" Target="../slideLayouts/slideLayout19.xml"/><Relationship Id="rId5" Type="http://schemas.openxmlformats.org/officeDocument/2006/relationships/hyperlink" Target="https://www.vecteezy.com/vector-art/13116185-metaphor-bipolar-disorder-mind-mental-double-face-split-personality-concept-mood-disorder-2-head-silhouette-psychology-mental-health-dual-personality-concept-tangle-and-untangle" TargetMode="Externa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2" Type="http://schemas.openxmlformats.org/officeDocument/2006/relationships/hyperlink" Target="http://www.myersbriggs.org/my-mbti-personality-type/my-mbti-results/how-frequent-is-my-type.asp" TargetMode="Externa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hyperlink" Target="https://www.rawpixel.com/search/happiness" TargetMode="External"/><Relationship Id="rId2" Type="http://schemas.openxmlformats.org/officeDocument/2006/relationships/image" Target="../media/image30.1"/><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www.alittlebitofpersonality.com/entp-swashbuckler-cognitive-orientation-guide/e-extravert-entp-swashbuckler/" TargetMode="External"/><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www.pxfuel.com/en/search?q=displeased" TargetMode="External"/><Relationship Id="rId2" Type="http://schemas.openxmlformats.org/officeDocument/2006/relationships/image" Target="../media/image2.jpg"/><Relationship Id="rId1" Type="http://schemas.openxmlformats.org/officeDocument/2006/relationships/slideLayout" Target="../slideLayouts/slideLayout26.xml"/><Relationship Id="rId5" Type="http://schemas.openxmlformats.org/officeDocument/2006/relationships/hyperlink" Target="https://www.marieclaire.fr/,admiration-attirance-amour,702990.asp" TargetMode="Externa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hyperlink" Target="https://phys.org/news/2022-07-mirror-mirrors.html" TargetMode="External"/><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hyperlink" Target="https://brightsparks.co/wont-ambitious-grads-rock-boat/thinking/" TargetMode="External"/><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hyperlink" Target="https://stock.adobe.com/kr/images/big-five-personality-traits-with-icons-in-an-infographic-template/533948403" TargetMode="External"/><Relationship Id="rId7" Type="http://schemas.openxmlformats.org/officeDocument/2006/relationships/hyperlink" Target="https://www.vecteezy.com/vector-art/13116185-metaphor-bipolar-disorder-mind-mental-double-face-split-personality-concept-mood-disorder-2-head-silhouette-psychology-mental-health-dual-personality-concept-tangle-and-untangle" TargetMode="External"/><Relationship Id="rId2" Type="http://schemas.openxmlformats.org/officeDocument/2006/relationships/image" Target="../media/image27.jpg"/><Relationship Id="rId1" Type="http://schemas.openxmlformats.org/officeDocument/2006/relationships/slideLayout" Target="../slideLayouts/slideLayout19.xml"/><Relationship Id="rId6" Type="http://schemas.openxmlformats.org/officeDocument/2006/relationships/image" Target="../media/image28.jpg"/><Relationship Id="rId5" Type="http://schemas.openxmlformats.org/officeDocument/2006/relationships/hyperlink" Target="https://www.codeproject.com/Articles/5161043/From-Machine-Learning-to-Machine-Cognition?display=Print" TargetMode="External"/><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hyperlink" Target="https://www.jfg-nc.com/technology-in-everyday-life/" TargetMode="External"/><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hyperlink" Target="https://stock.adobe.com/kr/images/big-five-personality-traits-with-icons-in-an-infographic-template/533948403" TargetMode="External"/><Relationship Id="rId7" Type="http://schemas.openxmlformats.org/officeDocument/2006/relationships/hyperlink" Target="https://www.vecteezy.com/vector-art/13116185-metaphor-bipolar-disorder-mind-mental-double-face-split-personality-concept-mood-disorder-2-head-silhouette-psychology-mental-health-dual-personality-concept-tangle-and-untangle" TargetMode="External"/><Relationship Id="rId2" Type="http://schemas.openxmlformats.org/officeDocument/2006/relationships/image" Target="../media/image27.jpg"/><Relationship Id="rId1" Type="http://schemas.openxmlformats.org/officeDocument/2006/relationships/slideLayout" Target="../slideLayouts/slideLayout19.xml"/><Relationship Id="rId6" Type="http://schemas.openxmlformats.org/officeDocument/2006/relationships/image" Target="../media/image28.jpg"/><Relationship Id="rId5" Type="http://schemas.openxmlformats.org/officeDocument/2006/relationships/hyperlink" Target="https://www.rawpixel.com/image/864128/free-image-rawpixelcom" TargetMode="External"/><Relationship Id="rId4" Type="http://schemas.openxmlformats.org/officeDocument/2006/relationships/image" Target="../media/image42.2"/><Relationship Id="rId9" Type="http://schemas.openxmlformats.org/officeDocument/2006/relationships/hyperlink" Target="http://www.public-domain-image.com/free-images/people/female-women/portrait-of-elderly-woman-in-kitchen-pictured-while-preparing-a-meal/attachment/portrait-of-elderly-woman-in-kitchen-pictured-while-preparing-a-meal"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www.cognitiveprocesses.com/" TargetMode="External"/><Relationship Id="rId1" Type="http://schemas.openxmlformats.org/officeDocument/2006/relationships/slideLayout" Target="../slideLayouts/slideLayout18.xml"/><Relationship Id="rId4" Type="http://schemas.openxmlformats.org/officeDocument/2006/relationships/hyperlink" Target="https://www.jfg-nc.com/technology-in-everyday-lif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hyperlink" Target="https://florida-academy.edu/massage-therapy-career-facts/" TargetMode="External"/><Relationship Id="rId2" Type="http://schemas.openxmlformats.org/officeDocument/2006/relationships/image" Target="../media/image44.jp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hyperlink" Target="https://stock.adobe.com/kr/images/big-five-personality-traits-with-icons-in-an-infographic-template/533948403" TargetMode="External"/><Relationship Id="rId7" Type="http://schemas.openxmlformats.org/officeDocument/2006/relationships/hyperlink" Target="https://www.vecteezy.com/vector-art/13116185-metaphor-bipolar-disorder-mind-mental-double-face-split-personality-concept-mood-disorder-2-head-silhouette-psychology-mental-health-dual-personality-concept-tangle-and-untangle" TargetMode="External"/><Relationship Id="rId2" Type="http://schemas.openxmlformats.org/officeDocument/2006/relationships/image" Target="../media/image27.jpg"/><Relationship Id="rId1" Type="http://schemas.openxmlformats.org/officeDocument/2006/relationships/slideLayout" Target="../slideLayouts/slideLayout19.xml"/><Relationship Id="rId6" Type="http://schemas.openxmlformats.org/officeDocument/2006/relationships/image" Target="../media/image28.jpg"/><Relationship Id="rId5" Type="http://schemas.openxmlformats.org/officeDocument/2006/relationships/hyperlink" Target="https://www.istockphoto.com/photos/man-shhhh" TargetMode="External"/><Relationship Id="rId4" Type="http://schemas.openxmlformats.org/officeDocument/2006/relationships/image" Target="../media/image45.jpeg"/><Relationship Id="rId9" Type="http://schemas.openxmlformats.org/officeDocument/2006/relationships/hyperlink" Target="https://www.dreamstime.com/stock-images-blah-blah-blah-image23080704"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hyperlink" Target="https://www.amazon.de/Respect-Original-Motion-Picture-Soundtrack/dp/B094SQG3D1" TargetMode="External"/><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1.xml"/><Relationship Id="rId1" Type="http://schemas.openxmlformats.org/officeDocument/2006/relationships/tags" Target="../tags/tag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1.xml"/><Relationship Id="rId1" Type="http://schemas.openxmlformats.org/officeDocument/2006/relationships/tags" Target="../tags/tag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1.xml"/><Relationship Id="rId1" Type="http://schemas.openxmlformats.org/officeDocument/2006/relationships/tags" Target="../tags/tag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Carl_Jung" TargetMode="External"/><Relationship Id="rId2" Type="http://schemas.openxmlformats.org/officeDocument/2006/relationships/image" Target="../media/image5.jpg"/><Relationship Id="rId1" Type="http://schemas.openxmlformats.org/officeDocument/2006/relationships/slideLayout" Target="../slideLayouts/slideLayout13.xml"/><Relationship Id="rId4" Type="http://schemas.openxmlformats.org/officeDocument/2006/relationships/hyperlink" Target="https://creativecommons.org/licenses/by-sa/3.0/"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hyperlink" Target="https://stock.adobe.com/kr/images/big-five-personality-traits-with-icons-in-an-infographic-template/533948403" TargetMode="External"/><Relationship Id="rId7" Type="http://schemas.openxmlformats.org/officeDocument/2006/relationships/hyperlink" Target="https://www.vecteezy.com/vector-art/13116185-metaphor-bipolar-disorder-mind-mental-double-face-split-personality-concept-mood-disorder-2-head-silhouette-psychology-mental-health-dual-personality-concept-tangle-and-untangle" TargetMode="External"/><Relationship Id="rId2" Type="http://schemas.openxmlformats.org/officeDocument/2006/relationships/image" Target="../media/image27.jpg"/><Relationship Id="rId1" Type="http://schemas.openxmlformats.org/officeDocument/2006/relationships/slideLayout" Target="../slideLayouts/slideLayout19.xml"/><Relationship Id="rId6" Type="http://schemas.openxmlformats.org/officeDocument/2006/relationships/image" Target="../media/image28.jpg"/><Relationship Id="rId5" Type="http://schemas.openxmlformats.org/officeDocument/2006/relationships/hyperlink" Target="https://www.collegenp.com/article/enhancing-communication-skills/" TargetMode="External"/><Relationship Id="rId4" Type="http://schemas.openxmlformats.org/officeDocument/2006/relationships/image" Target="../media/image48.jpg"/><Relationship Id="rId9" Type="http://schemas.openxmlformats.org/officeDocument/2006/relationships/hyperlink" Target="https://www.dreamstime.com/stock-images-blah-blah-blah-image23080704"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hyperlink" Target="https://transitionsmft.org/resources/personality/types/infj/" TargetMode="External"/><Relationship Id="rId7" Type="http://schemas.openxmlformats.org/officeDocument/2006/relationships/hyperlink" Target="https://transitionsmft.org/resources/personality/types/isfj/" TargetMode="External"/><Relationship Id="rId2" Type="http://schemas.openxmlformats.org/officeDocument/2006/relationships/image" Target="../media/image49.png"/><Relationship Id="rId1" Type="http://schemas.openxmlformats.org/officeDocument/2006/relationships/slideLayout" Target="../slideLayouts/slideLayout53.xml"/><Relationship Id="rId6" Type="http://schemas.openxmlformats.org/officeDocument/2006/relationships/image" Target="../media/image51.png"/><Relationship Id="rId5" Type="http://schemas.openxmlformats.org/officeDocument/2006/relationships/hyperlink" Target="https://transitionsmft.org/resources/personality/types/infp/" TargetMode="External"/><Relationship Id="rId4" Type="http://schemas.openxmlformats.org/officeDocument/2006/relationships/image" Target="../media/image50.png"/><Relationship Id="rId9"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hyperlink" Target="https://learn.pike13.com/blog/show-thanks-to-improve-staff-retention" TargetMode="External"/><Relationship Id="rId2" Type="http://schemas.openxmlformats.org/officeDocument/2006/relationships/image" Target="../media/image53.jp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Isabel_Briggs_Myers" TargetMode="External"/><Relationship Id="rId2" Type="http://schemas.openxmlformats.org/officeDocument/2006/relationships/image" Target="../media/image7.jpg"/><Relationship Id="rId1" Type="http://schemas.openxmlformats.org/officeDocument/2006/relationships/slideLayout" Target="../slideLayouts/slideLayout40.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wisc-online.com/assetrepository/viewasset?id=964" TargetMode="External"/><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hyperlink" Target="https://creativecommons.org/licenses/by-nc/3.0/"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A5D366-BDCD-4761-A29B-21881A691F59}"/>
              </a:ext>
            </a:extLst>
          </p:cNvPr>
          <p:cNvPicPr>
            <a:picLocks noChangeAspect="1"/>
          </p:cNvPicPr>
          <p:nvPr/>
        </p:nvPicPr>
        <p:blipFill>
          <a:blip r:embed="rId2">
            <a:extLst>
              <a:ext uri="{837473B0-CC2E-450A-ABE3-18F120FF3D39}">
                <a1611:picAttrSrcUrl xmlns:a1611="http://schemas.microsoft.com/office/drawing/2016/11/main" r:id="rId3"/>
              </a:ext>
            </a:extLst>
          </a:blip>
          <a:srcRect l="16419" r="16417" b="-1"/>
          <a:stretch/>
        </p:blipFill>
        <p:spPr>
          <a:xfrm>
            <a:off x="5295899" y="4288"/>
            <a:ext cx="6896100" cy="68537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798690" y="2040520"/>
            <a:ext cx="4120444" cy="1818655"/>
          </a:xfrm>
        </p:spPr>
        <p:txBody>
          <a:bodyPr anchor="b">
            <a:normAutofit/>
          </a:bodyPr>
          <a:lstStyle/>
          <a:p>
            <a:r>
              <a:rPr lang="en-US" sz="3900"/>
              <a:t>Understanding Your Client’s Personality</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5"/>
          </p:nvPr>
        </p:nvSpPr>
        <p:spPr>
          <a:xfrm>
            <a:off x="798690" y="4031658"/>
            <a:ext cx="4120443" cy="338549"/>
          </a:xfrm>
        </p:spPr>
        <p:txBody>
          <a:bodyPr>
            <a:normAutofit/>
          </a:bodyPr>
          <a:lstStyle/>
          <a:p>
            <a:r>
              <a:rPr lang="en-US" dirty="0"/>
              <a:t>Written by Hope DeVall, LMBT</a:t>
            </a:r>
          </a:p>
          <a:p>
            <a:endParaRPr lang="en-US" dirty="0"/>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40D8D2-9F19-BA1A-88A5-EE9E5D013A8D}"/>
              </a:ext>
            </a:extLst>
          </p:cNvPr>
          <p:cNvSpPr>
            <a:spLocks noGrp="1"/>
          </p:cNvSpPr>
          <p:nvPr>
            <p:ph type="body" sz="quarter" idx="12"/>
          </p:nvPr>
        </p:nvSpPr>
        <p:spPr/>
        <p:txBody>
          <a:bodyPr>
            <a:noAutofit/>
          </a:bodyPr>
          <a:lstStyle/>
          <a:p>
            <a:r>
              <a:rPr lang="en-US" sz="2500" dirty="0"/>
              <a:t>Old Woman</a:t>
            </a:r>
          </a:p>
        </p:txBody>
      </p:sp>
      <p:sp>
        <p:nvSpPr>
          <p:cNvPr id="3" name="Text Placeholder 2">
            <a:extLst>
              <a:ext uri="{FF2B5EF4-FFF2-40B4-BE49-F238E27FC236}">
                <a16:creationId xmlns:a16="http://schemas.microsoft.com/office/drawing/2014/main" id="{447EE955-87B7-E8EE-4546-99AC185C765E}"/>
              </a:ext>
            </a:extLst>
          </p:cNvPr>
          <p:cNvSpPr>
            <a:spLocks noGrp="1"/>
          </p:cNvSpPr>
          <p:nvPr>
            <p:ph type="body" sz="quarter" idx="14"/>
          </p:nvPr>
        </p:nvSpPr>
        <p:spPr/>
        <p:txBody>
          <a:bodyPr>
            <a:noAutofit/>
          </a:bodyPr>
          <a:lstStyle/>
          <a:p>
            <a:r>
              <a:rPr lang="en-US" sz="2500" dirty="0"/>
              <a:t>Young Woman</a:t>
            </a:r>
          </a:p>
        </p:txBody>
      </p:sp>
      <p:sp>
        <p:nvSpPr>
          <p:cNvPr id="4" name="Text Placeholder 3">
            <a:extLst>
              <a:ext uri="{FF2B5EF4-FFF2-40B4-BE49-F238E27FC236}">
                <a16:creationId xmlns:a16="http://schemas.microsoft.com/office/drawing/2014/main" id="{8A4DC285-886A-F73F-8F08-5A6BE347F696}"/>
              </a:ext>
            </a:extLst>
          </p:cNvPr>
          <p:cNvSpPr>
            <a:spLocks noGrp="1"/>
          </p:cNvSpPr>
          <p:nvPr>
            <p:ph type="body" sz="quarter" idx="15"/>
          </p:nvPr>
        </p:nvSpPr>
        <p:spPr>
          <a:xfrm>
            <a:off x="877607" y="3366301"/>
            <a:ext cx="4340785" cy="3133089"/>
          </a:xfrm>
        </p:spPr>
        <p:txBody>
          <a:bodyPr>
            <a:normAutofit fontScale="92500" lnSpcReduction="10000"/>
          </a:bodyPr>
          <a:lstStyle/>
          <a:p>
            <a:pPr marL="0" indent="0">
              <a:buNone/>
              <a:defRPr/>
            </a:pPr>
            <a:r>
              <a:rPr lang="en-US" sz="2000" dirty="0"/>
              <a:t>Old Woman.  Many people see an old woman with a very large Roman nose and a tiny slip of a mouth; her chin is tucked down in the fur shawl, and she has what appears to be a babushka or hat on her head with dark hair down to her eyes, only one of which is visible and appears to have a bag under it. </a:t>
            </a:r>
          </a:p>
          <a:p>
            <a:pPr marL="0" indent="0">
              <a:buNone/>
              <a:defRPr/>
            </a:pPr>
            <a:r>
              <a:rPr lang="en-US" sz="2000" dirty="0"/>
              <a:t> If you did NOT see the old woman, go back to the previous page after reading this paragraph to see whether you can now spot her.</a:t>
            </a:r>
          </a:p>
          <a:p>
            <a:endParaRPr lang="en-US" dirty="0"/>
          </a:p>
        </p:txBody>
      </p:sp>
      <p:sp>
        <p:nvSpPr>
          <p:cNvPr id="5" name="Text Placeholder 4">
            <a:extLst>
              <a:ext uri="{FF2B5EF4-FFF2-40B4-BE49-F238E27FC236}">
                <a16:creationId xmlns:a16="http://schemas.microsoft.com/office/drawing/2014/main" id="{5880872E-3FD0-6255-B375-25282A50355F}"/>
              </a:ext>
            </a:extLst>
          </p:cNvPr>
          <p:cNvSpPr>
            <a:spLocks noGrp="1"/>
          </p:cNvSpPr>
          <p:nvPr>
            <p:ph type="body" sz="quarter" idx="16"/>
          </p:nvPr>
        </p:nvSpPr>
        <p:spPr>
          <a:xfrm>
            <a:off x="6972685" y="3366301"/>
            <a:ext cx="4342629" cy="3133089"/>
          </a:xfrm>
        </p:spPr>
        <p:txBody>
          <a:bodyPr>
            <a:normAutofit lnSpcReduction="10000"/>
          </a:bodyPr>
          <a:lstStyle/>
          <a:p>
            <a:pPr marL="0" indent="0">
              <a:buNone/>
            </a:pPr>
            <a:r>
              <a:rPr lang="en-US" sz="2000" dirty="0"/>
              <a:t>Many people, however, see a very young woman.  The young woman is in profile, with a feather on her head.  If you have a hard time seeing her, note that her chin is the same as the nose of the older woman.  She has a choker necklace on, where the old woman’s mouth was.  She looks like a young dancer, perhaps.  </a:t>
            </a:r>
          </a:p>
          <a:p>
            <a:pPr marL="0" indent="0">
              <a:buNone/>
            </a:pPr>
            <a:r>
              <a:rPr lang="en-US" sz="2000" dirty="0"/>
              <a:t>If you did not see the young woman at first, go back to the previous page with this description to see if you can find her.</a:t>
            </a:r>
          </a:p>
          <a:p>
            <a:pPr marL="0" indent="0">
              <a:buNone/>
            </a:pPr>
            <a:endParaRPr lang="en-US" dirty="0"/>
          </a:p>
        </p:txBody>
      </p:sp>
      <p:sp>
        <p:nvSpPr>
          <p:cNvPr id="6" name="Title 5">
            <a:extLst>
              <a:ext uri="{FF2B5EF4-FFF2-40B4-BE49-F238E27FC236}">
                <a16:creationId xmlns:a16="http://schemas.microsoft.com/office/drawing/2014/main" id="{CA909956-85BC-E4DB-D5AF-8FDBE4047EE3}"/>
              </a:ext>
            </a:extLst>
          </p:cNvPr>
          <p:cNvSpPr>
            <a:spLocks noGrp="1"/>
          </p:cNvSpPr>
          <p:nvPr>
            <p:ph type="title"/>
          </p:nvPr>
        </p:nvSpPr>
        <p:spPr>
          <a:xfrm>
            <a:off x="2528215" y="559745"/>
            <a:ext cx="7135570" cy="822240"/>
          </a:xfrm>
        </p:spPr>
        <p:txBody>
          <a:bodyPr>
            <a:normAutofit fontScale="90000"/>
          </a:bodyPr>
          <a:lstStyle/>
          <a:p>
            <a:r>
              <a:rPr lang="en-US" dirty="0"/>
              <a:t>Perception Activity</a:t>
            </a:r>
            <a:br>
              <a:rPr lang="en-US" dirty="0"/>
            </a:br>
            <a:br>
              <a:rPr lang="en-US" dirty="0"/>
            </a:br>
            <a:r>
              <a:rPr lang="en-US" dirty="0"/>
              <a:t>Old Woman/ Young Woman</a:t>
            </a:r>
          </a:p>
        </p:txBody>
      </p:sp>
    </p:spTree>
    <p:extLst>
      <p:ext uri="{BB962C8B-B14F-4D97-AF65-F5344CB8AC3E}">
        <p14:creationId xmlns:p14="http://schemas.microsoft.com/office/powerpoint/2010/main" val="1792734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4E85CE2-971B-4D98-BF8C-D59E651E04CF}"/>
              </a:ext>
            </a:extLst>
          </p:cNvPr>
          <p:cNvPicPr>
            <a:picLocks noGrp="1" noChangeAspect="1"/>
          </p:cNvPicPr>
          <p:nvPr>
            <p:ph type="pic" sz="quarter" idx="16"/>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rcRect l="15613" r="15613"/>
          <a:stretch/>
        </p:blipFill>
        <p:spPr/>
      </p:pic>
      <p:sp>
        <p:nvSpPr>
          <p:cNvPr id="3" name="Title 2">
            <a:extLst>
              <a:ext uri="{FF2B5EF4-FFF2-40B4-BE49-F238E27FC236}">
                <a16:creationId xmlns:a16="http://schemas.microsoft.com/office/drawing/2014/main" id="{D847A062-1B39-6B3B-520E-DEAA63CB3C70}"/>
              </a:ext>
            </a:extLst>
          </p:cNvPr>
          <p:cNvSpPr>
            <a:spLocks noGrp="1"/>
          </p:cNvSpPr>
          <p:nvPr>
            <p:ph type="title"/>
          </p:nvPr>
        </p:nvSpPr>
        <p:spPr>
          <a:xfrm>
            <a:off x="4252921" y="849894"/>
            <a:ext cx="4031107" cy="1466055"/>
          </a:xfrm>
        </p:spPr>
        <p:txBody>
          <a:bodyPr>
            <a:normAutofit fontScale="90000"/>
          </a:bodyPr>
          <a:lstStyle/>
          <a:p>
            <a:r>
              <a:rPr lang="en-US" dirty="0"/>
              <a:t>Did you see something different?</a:t>
            </a:r>
          </a:p>
        </p:txBody>
      </p:sp>
      <p:sp>
        <p:nvSpPr>
          <p:cNvPr id="5" name="Text Placeholder 4">
            <a:extLst>
              <a:ext uri="{FF2B5EF4-FFF2-40B4-BE49-F238E27FC236}">
                <a16:creationId xmlns:a16="http://schemas.microsoft.com/office/drawing/2014/main" id="{07684E63-713C-3A1D-ADC8-027EEC3951BC}"/>
              </a:ext>
            </a:extLst>
          </p:cNvPr>
          <p:cNvSpPr>
            <a:spLocks noGrp="1"/>
          </p:cNvSpPr>
          <p:nvPr>
            <p:ph type="body" sz="quarter" idx="15"/>
          </p:nvPr>
        </p:nvSpPr>
        <p:spPr>
          <a:xfrm>
            <a:off x="4252921" y="1981200"/>
            <a:ext cx="3686159" cy="4506686"/>
          </a:xfrm>
        </p:spPr>
        <p:txBody>
          <a:bodyPr>
            <a:normAutofit fontScale="92500" lnSpcReduction="20000"/>
          </a:bodyPr>
          <a:lstStyle/>
          <a:p>
            <a:pPr marL="0" indent="0">
              <a:buNone/>
              <a:defRPr/>
            </a:pPr>
            <a:r>
              <a:rPr lang="en-US" sz="2200" dirty="0"/>
              <a:t>Occasionally, someone will see something else, in addition to the old or young woman.  If you see another picture, the Mind Body Connection would like to hear from you, so we can include it in future sessions.</a:t>
            </a:r>
          </a:p>
          <a:p>
            <a:pPr marL="0" indent="0">
              <a:buNone/>
              <a:defRPr/>
            </a:pPr>
            <a:r>
              <a:rPr lang="en-US" sz="2200" dirty="0"/>
              <a:t>It is important to note that neither view is “wrong”; instead, this exercise is an example of how very differently people see the exact same thing. </a:t>
            </a:r>
          </a:p>
          <a:p>
            <a:pPr marL="0" indent="0">
              <a:buNone/>
              <a:defRPr/>
            </a:pPr>
            <a:r>
              <a:rPr lang="en-US" sz="2200" dirty="0"/>
              <a:t>Remembering this example can demonstrate how important it is to test your assumptions and perceptions, and not assume others share the same way of thinking that you do.</a:t>
            </a:r>
          </a:p>
          <a:p>
            <a:endParaRPr lang="en-US" dirty="0"/>
          </a:p>
        </p:txBody>
      </p:sp>
      <p:pic>
        <p:nvPicPr>
          <p:cNvPr id="14" name="Picture Placeholder 13" descr="A black ink blots on a white background&#10;&#10;Description automatically generated">
            <a:extLst>
              <a:ext uri="{FF2B5EF4-FFF2-40B4-BE49-F238E27FC236}">
                <a16:creationId xmlns:a16="http://schemas.microsoft.com/office/drawing/2014/main" id="{C2C07B15-854D-E862-2737-B4A930FB37E8}"/>
              </a:ext>
            </a:extLst>
          </p:cNvPr>
          <p:cNvPicPr>
            <a:picLocks noGrp="1" noChangeAspect="1"/>
          </p:cNvPicPr>
          <p:nvPr>
            <p:ph type="pic" sz="quarter" idx="17"/>
          </p:nvPr>
        </p:nvPicPr>
        <p:blipFill>
          <a:blip r:embed="rId5">
            <a:extLst>
              <a:ext uri="{837473B0-CC2E-450A-ABE3-18F120FF3D39}">
                <a1611:picAttrSrcUrl xmlns:a1611="http://schemas.microsoft.com/office/drawing/2016/11/main" r:id="rId6"/>
              </a:ext>
            </a:extLst>
          </a:blip>
          <a:srcRect l="17533" r="17533"/>
          <a:stretch>
            <a:fillRect/>
          </a:stretch>
        </p:blipFill>
        <p:spPr/>
      </p:pic>
      <p:sp>
        <p:nvSpPr>
          <p:cNvPr id="15" name="TextBox 14">
            <a:extLst>
              <a:ext uri="{FF2B5EF4-FFF2-40B4-BE49-F238E27FC236}">
                <a16:creationId xmlns:a16="http://schemas.microsoft.com/office/drawing/2014/main" id="{23FB0644-F574-97AC-DC66-29446E510724}"/>
              </a:ext>
            </a:extLst>
          </p:cNvPr>
          <p:cNvSpPr txBox="1"/>
          <p:nvPr/>
        </p:nvSpPr>
        <p:spPr>
          <a:xfrm>
            <a:off x="8483600" y="6853712"/>
            <a:ext cx="3708400" cy="230832"/>
          </a:xfrm>
          <a:prstGeom prst="rect">
            <a:avLst/>
          </a:prstGeom>
          <a:noFill/>
        </p:spPr>
        <p:txBody>
          <a:bodyPr wrap="square" rtlCol="0">
            <a:spAutoFit/>
          </a:bodyPr>
          <a:lstStyle/>
          <a:p>
            <a:r>
              <a:rPr lang="en-US" sz="900">
                <a:hlinkClick r:id="rId6" tooltip="https://esqueciaana.blogspot.com/2011/12/depressao-compulsao-compulsao-depressao.html"/>
              </a:rPr>
              <a:t>This Photo</a:t>
            </a:r>
            <a:r>
              <a:rPr lang="en-US" sz="900"/>
              <a:t> by Unknown Author is licensed under </a:t>
            </a:r>
            <a:r>
              <a:rPr lang="en-US" sz="900">
                <a:hlinkClick r:id="rId7" tooltip="https://creativecommons.org/licenses/by-nc-nd/3.0/"/>
              </a:rPr>
              <a:t>CC BY-NC-ND</a:t>
            </a:r>
            <a:endParaRPr lang="en-US" sz="900"/>
          </a:p>
        </p:txBody>
      </p:sp>
    </p:spTree>
    <p:extLst>
      <p:ext uri="{BB962C8B-B14F-4D97-AF65-F5344CB8AC3E}">
        <p14:creationId xmlns:p14="http://schemas.microsoft.com/office/powerpoint/2010/main" val="2903881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838199" y="1906059"/>
            <a:ext cx="10747249" cy="1193757"/>
          </a:xfrm>
        </p:spPr>
        <p:txBody>
          <a:bodyPr>
            <a:normAutofit/>
          </a:bodyPr>
          <a:lstStyle/>
          <a:p>
            <a:pPr algn="ctr"/>
            <a:r>
              <a:rPr lang="en-US" dirty="0"/>
              <a:t>Personality Typing Theory</a:t>
            </a:r>
          </a:p>
        </p:txBody>
      </p:sp>
      <p:sp>
        <p:nvSpPr>
          <p:cNvPr id="2" name="TextBox 1">
            <a:extLst>
              <a:ext uri="{FF2B5EF4-FFF2-40B4-BE49-F238E27FC236}">
                <a16:creationId xmlns:a16="http://schemas.microsoft.com/office/drawing/2014/main" id="{8A074DAA-3188-353E-53ED-6BCF47E6854C}"/>
              </a:ext>
            </a:extLst>
          </p:cNvPr>
          <p:cNvSpPr txBox="1"/>
          <p:nvPr/>
        </p:nvSpPr>
        <p:spPr>
          <a:xfrm>
            <a:off x="3246120" y="3032011"/>
            <a:ext cx="5093208" cy="707886"/>
          </a:xfrm>
          <a:prstGeom prst="rect">
            <a:avLst/>
          </a:prstGeom>
          <a:noFill/>
        </p:spPr>
        <p:txBody>
          <a:bodyPr wrap="square" rtlCol="0">
            <a:spAutoFit/>
          </a:bodyPr>
          <a:lstStyle/>
          <a:p>
            <a:r>
              <a:rPr lang="en-US" sz="4000" dirty="0">
                <a:solidFill>
                  <a:schemeClr val="bg1"/>
                </a:solidFill>
              </a:rPr>
              <a:t>Meyers Briggs Typology</a:t>
            </a:r>
          </a:p>
        </p:txBody>
      </p:sp>
    </p:spTree>
    <p:extLst>
      <p:ext uri="{BB962C8B-B14F-4D97-AF65-F5344CB8AC3E}">
        <p14:creationId xmlns:p14="http://schemas.microsoft.com/office/powerpoint/2010/main" val="660194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E5F8D89-8BAA-B890-9385-76804F7CD1F7}"/>
              </a:ext>
            </a:extLst>
          </p:cNvPr>
          <p:cNvPicPr>
            <a:picLocks noGrp="1" noChangeAspect="1"/>
          </p:cNvPicPr>
          <p:nvPr>
            <p:ph type="pic" sz="quarter" idx="16"/>
          </p:nvPr>
        </p:nvPicPr>
        <p:blipFill>
          <a:blip r:embed="rId2">
            <a:extLst>
              <a:ext uri="{837473B0-CC2E-450A-ABE3-18F120FF3D39}">
                <a1611:picAttrSrcUrl xmlns:a1611="http://schemas.microsoft.com/office/drawing/2016/11/main" r:id="rId3"/>
              </a:ext>
            </a:extLst>
          </a:blip>
          <a:srcRect l="19137" r="19137"/>
          <a:stretch/>
        </p:blipFill>
        <p:spPr>
          <a:xfrm>
            <a:off x="20" y="10"/>
            <a:ext cx="3708380" cy="6853702"/>
          </a:xfrm>
          <a:noFill/>
        </p:spPr>
      </p:pic>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4252921" y="936980"/>
            <a:ext cx="3686159" cy="1466055"/>
          </a:xfrm>
        </p:spPr>
        <p:txBody>
          <a:bodyPr anchor="t">
            <a:normAutofit/>
          </a:bodyPr>
          <a:lstStyle/>
          <a:p>
            <a:r>
              <a:rPr lang="en-US" dirty="0"/>
              <a:t>Myers Briggs Typing</a:t>
            </a:r>
          </a:p>
        </p:txBody>
      </p:sp>
      <p:sp>
        <p:nvSpPr>
          <p:cNvPr id="9" name="Text Placeholder 8">
            <a:extLst>
              <a:ext uri="{FF2B5EF4-FFF2-40B4-BE49-F238E27FC236}">
                <a16:creationId xmlns:a16="http://schemas.microsoft.com/office/drawing/2014/main" id="{06A574E0-4F1C-4569-ABD3-9707A8CD1831}"/>
              </a:ext>
            </a:extLst>
          </p:cNvPr>
          <p:cNvSpPr>
            <a:spLocks noGrp="1"/>
          </p:cNvSpPr>
          <p:nvPr>
            <p:ph type="body" sz="quarter" idx="12"/>
          </p:nvPr>
        </p:nvSpPr>
        <p:spPr>
          <a:xfrm>
            <a:off x="4252988" y="2407322"/>
            <a:ext cx="3686025" cy="382749"/>
          </a:xfrm>
        </p:spPr>
        <p:txBody>
          <a:bodyPr anchor="b">
            <a:normAutofit/>
          </a:bodyPr>
          <a:lstStyle/>
          <a:p>
            <a:r>
              <a:rPr lang="en-US" sz="1400"/>
              <a:t>Asks participants to identify their preferences</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a:xfrm>
            <a:off x="4252921" y="2811606"/>
            <a:ext cx="3686159" cy="3044825"/>
          </a:xfrm>
        </p:spPr>
        <p:txBody>
          <a:bodyPr>
            <a:normAutofit/>
          </a:bodyPr>
          <a:lstStyle/>
          <a:p>
            <a:pPr marL="0" indent="0" eaLnBrk="1">
              <a:spcAft>
                <a:spcPts val="1293"/>
              </a:spcAft>
              <a:buNone/>
              <a:defRPr/>
            </a:pPr>
            <a:r>
              <a:rPr lang="en-US" altLang="en-US"/>
              <a:t>Based on Carl G. Jung's theory of psychological type, people can be characterized by using:</a:t>
            </a:r>
          </a:p>
          <a:p>
            <a:pPr lvl="1" eaLnBrk="1">
              <a:spcAft>
                <a:spcPts val="1032"/>
              </a:spcAft>
              <a:buFont typeface="Times New Roman" pitchFamily="16" charset="0"/>
              <a:buChar char="–"/>
              <a:defRPr/>
            </a:pPr>
            <a:r>
              <a:rPr lang="en-US" altLang="en-US" sz="1400"/>
              <a:t>Two mental functions.  Carl Jung called these variation in mental functioning </a:t>
            </a:r>
            <a:r>
              <a:rPr lang="en-US" altLang="en-US" sz="1400" b="1"/>
              <a:t>Sensing-</a:t>
            </a:r>
            <a:r>
              <a:rPr lang="en-US" altLang="en-US" sz="1400" b="1" err="1"/>
              <a:t>iNtuition</a:t>
            </a:r>
            <a:r>
              <a:rPr lang="en-US" altLang="en-US" sz="1400"/>
              <a:t> and </a:t>
            </a:r>
            <a:r>
              <a:rPr lang="en-US" altLang="en-US" sz="1400" b="1"/>
              <a:t>Thinking-Feeling</a:t>
            </a:r>
            <a:r>
              <a:rPr lang="en-US" altLang="en-US" sz="1400"/>
              <a:t> </a:t>
            </a:r>
          </a:p>
          <a:p>
            <a:pPr lvl="1" eaLnBrk="1">
              <a:spcAft>
                <a:spcPts val="1032"/>
              </a:spcAft>
              <a:buFont typeface="Times New Roman" pitchFamily="16" charset="0"/>
              <a:buChar char="–"/>
              <a:defRPr/>
            </a:pPr>
            <a:r>
              <a:rPr lang="en-US" altLang="en-US" sz="1400"/>
              <a:t>Attitude.  Carl Jung considered attitude to be based on </a:t>
            </a:r>
            <a:r>
              <a:rPr lang="en-US" altLang="en-US" sz="1400" b="1"/>
              <a:t>Extraversion-Introversion</a:t>
            </a:r>
            <a:r>
              <a:rPr lang="en-US" altLang="en-US" sz="1400"/>
              <a:t>.   </a:t>
            </a:r>
          </a:p>
          <a:p>
            <a:pPr lvl="1">
              <a:spcAft>
                <a:spcPts val="1032"/>
              </a:spcAft>
              <a:buFont typeface="Times New Roman" pitchFamily="16" charset="0"/>
              <a:buChar char="–"/>
              <a:defRPr/>
            </a:pPr>
            <a:r>
              <a:rPr lang="en-US" altLang="en-US" sz="1400"/>
              <a:t>Isabel Briggs Myers [Myers, 1980] emphasized a fourth parameter that also influences personality type characteristics:  </a:t>
            </a:r>
            <a:r>
              <a:rPr lang="en-US" altLang="en-US" sz="1400" b="1"/>
              <a:t>Judging-Perceiving</a:t>
            </a:r>
            <a:r>
              <a:rPr lang="en-US" altLang="en-US" sz="1400"/>
              <a:t> </a:t>
            </a:r>
          </a:p>
        </p:txBody>
      </p:sp>
      <p:pic>
        <p:nvPicPr>
          <p:cNvPr id="18" name="Picture Placeholder 15"/>
          <p:cNvPicPr>
            <a:picLocks noGrp="1" noChangeAspect="1"/>
          </p:cNvPicPr>
          <p:nvPr>
            <p:ph type="pic" sz="quarter" idx="17"/>
          </p:nvPr>
        </p:nvPicPr>
        <p:blipFill>
          <a:blip r:embed="rId4">
            <a:extLst>
              <a:ext uri="{837473B0-CC2E-450A-ABE3-18F120FF3D39}">
                <a1611:picAttrSrcUrl xmlns:a1611="http://schemas.microsoft.com/office/drawing/2016/11/main" r:id="rId5"/>
              </a:ext>
            </a:extLst>
          </a:blip>
          <a:srcRect l="22177" r="49823" b="1"/>
          <a:stretch/>
        </p:blipFill>
        <p:spPr>
          <a:xfrm>
            <a:off x="8483600" y="10"/>
            <a:ext cx="3708400" cy="6853702"/>
          </a:xfrm>
          <a:noFill/>
        </p:spPr>
      </p:pic>
      <p:sp>
        <p:nvSpPr>
          <p:cNvPr id="12" name="TextBox 11">
            <a:extLst>
              <a:ext uri="{FF2B5EF4-FFF2-40B4-BE49-F238E27FC236}">
                <a16:creationId xmlns:a16="http://schemas.microsoft.com/office/drawing/2014/main" id="{9D99AB9B-FF89-0772-A6CB-2B7FDC4BDB3D}"/>
              </a:ext>
            </a:extLst>
          </p:cNvPr>
          <p:cNvSpPr txBox="1"/>
          <p:nvPr/>
        </p:nvSpPr>
        <p:spPr>
          <a:xfrm>
            <a:off x="20" y="6853712"/>
            <a:ext cx="3708380" cy="230832"/>
          </a:xfrm>
          <a:prstGeom prst="rect">
            <a:avLst/>
          </a:prstGeom>
          <a:noFill/>
        </p:spPr>
        <p:txBody>
          <a:bodyPr wrap="square" rtlCol="0">
            <a:spAutoFit/>
          </a:bodyPr>
          <a:lstStyle/>
          <a:p>
            <a:r>
              <a:rPr lang="en-US" sz="900">
                <a:hlinkClick r:id="rId3" tooltip="https://www.pngall.com/thinking-man-png/download/34830/"/>
              </a:rPr>
              <a:t>This Photo</a:t>
            </a:r>
            <a:r>
              <a:rPr lang="en-US" sz="900"/>
              <a:t> by Unknown Author is licensed under </a:t>
            </a:r>
            <a:r>
              <a:rPr lang="en-US" sz="900">
                <a:hlinkClick r:id="rId6" tooltip="https://creativecommons.org/licenses/by-nc/3.0/"/>
              </a:rPr>
              <a:t>CC BY-NC</a:t>
            </a:r>
            <a:endParaRPr lang="en-US" sz="900"/>
          </a:p>
        </p:txBody>
      </p:sp>
    </p:spTree>
    <p:extLst>
      <p:ext uri="{BB962C8B-B14F-4D97-AF65-F5344CB8AC3E}">
        <p14:creationId xmlns:p14="http://schemas.microsoft.com/office/powerpoint/2010/main" val="2885941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2" y="1074809"/>
            <a:ext cx="4296893" cy="731694"/>
          </a:xfrm>
        </p:spPr>
        <p:txBody>
          <a:bodyPr>
            <a:normAutofit/>
          </a:bodyPr>
          <a:lstStyle/>
          <a:p>
            <a:pPr marL="457200" lvl="1" indent="0" eaLnBrk="1">
              <a:spcAft>
                <a:spcPts val="1032"/>
              </a:spcAft>
              <a:buNone/>
            </a:pPr>
            <a:r>
              <a:rPr lang="en-US" altLang="en-US" sz="2200" dirty="0">
                <a:solidFill>
                  <a:srgbClr val="000000"/>
                </a:solidFill>
              </a:rPr>
              <a:t>Extraversion – Introversion (E/I)</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p:txBody>
          <a:bodyPr>
            <a:normAutofit/>
          </a:bodyPr>
          <a:lstStyle/>
          <a:p>
            <a:pPr marL="457200" lvl="1" indent="0" eaLnBrk="1">
              <a:spcAft>
                <a:spcPts val="1032"/>
              </a:spcAft>
              <a:buNone/>
            </a:pPr>
            <a:r>
              <a:rPr lang="en-US" altLang="en-US" sz="2200" dirty="0">
                <a:solidFill>
                  <a:srgbClr val="000000"/>
                </a:solidFill>
              </a:rPr>
              <a:t>Sensing – </a:t>
            </a:r>
            <a:r>
              <a:rPr lang="en-US" altLang="en-US" sz="2200" dirty="0" err="1">
                <a:solidFill>
                  <a:srgbClr val="000000"/>
                </a:solidFill>
              </a:rPr>
              <a:t>iNtuition</a:t>
            </a:r>
            <a:r>
              <a:rPr lang="en-US" altLang="en-US" sz="2200" dirty="0">
                <a:solidFill>
                  <a:srgbClr val="000000"/>
                </a:solidFill>
              </a:rPr>
              <a:t> (S/N)</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p:txBody>
          <a:bodyPr>
            <a:normAutofit/>
          </a:bodyPr>
          <a:lstStyle/>
          <a:p>
            <a:pPr marL="457200" lvl="1" indent="0" eaLnBrk="1">
              <a:spcAft>
                <a:spcPts val="1032"/>
              </a:spcAft>
              <a:buNone/>
            </a:pPr>
            <a:r>
              <a:rPr lang="en-US" altLang="en-US" sz="2200" dirty="0">
                <a:solidFill>
                  <a:srgbClr val="000000"/>
                </a:solidFill>
              </a:rPr>
              <a:t>Thinking – Feeling (T/F)</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p:txBody>
          <a:bodyPr>
            <a:normAutofit/>
          </a:bodyPr>
          <a:lstStyle/>
          <a:p>
            <a:pPr marL="457200" lvl="1" indent="0" eaLnBrk="1">
              <a:spcAft>
                <a:spcPts val="1032"/>
              </a:spcAft>
              <a:buNone/>
            </a:pPr>
            <a:r>
              <a:rPr lang="en-US" altLang="en-US" sz="2200" dirty="0">
                <a:solidFill>
                  <a:srgbClr val="000000"/>
                </a:solidFill>
              </a:rPr>
              <a:t>Judging – Perceiving (J/P)</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38200" y="1593901"/>
            <a:ext cx="4008437" cy="1395208"/>
          </a:xfrm>
        </p:spPr>
        <p:txBody>
          <a:bodyPr/>
          <a:lstStyle/>
          <a:p>
            <a:r>
              <a:rPr lang="en-US" dirty="0"/>
              <a:t>Personality Components</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p:txBody>
          <a:bodyPr/>
          <a:lstStyle/>
          <a:p>
            <a:pPr eaLnBrk="1">
              <a:spcAft>
                <a:spcPts val="1293"/>
              </a:spcAft>
            </a:pPr>
            <a:r>
              <a:rPr lang="en-US" altLang="en-US" sz="2000" dirty="0"/>
              <a:t>Personality typology is based upon the following four dichotomies.  A dichotomy is a dimension where each pole represents an opposite preference</a:t>
            </a:r>
          </a:p>
        </p:txBody>
      </p:sp>
      <p:pic>
        <p:nvPicPr>
          <p:cNvPr id="40" name="Picture Placeholder 39" descr="Meeting with solid fill"/>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6749917" y="1002146"/>
            <a:ext cx="804357" cy="804357"/>
          </a:xfrm>
          <a:prstGeom prst="rect">
            <a:avLst/>
          </a:prstGeom>
        </p:spPr>
      </p:pic>
      <p:pic>
        <p:nvPicPr>
          <p:cNvPr id="41" name="Picture Placeholder 40" descr="Brain in head with solid fill"/>
          <p:cNvPicPr>
            <a:picLocks noGrp="1" noChangeAspect="1"/>
          </p:cNvPicPr>
          <p:nvPr>
            <p:ph type="pic" sz="quarter" idx="14"/>
          </p:nvPr>
        </p:nvPicPr>
        <p:blipFill>
          <a:blip r:embed="rId4">
            <a:extLst>
              <a:ext uri="{96DAC541-7B7A-43D3-8B79-37D633B846F1}">
                <asvg:svgBlip xmlns:asvg="http://schemas.microsoft.com/office/drawing/2016/SVG/main" r:embed="rId5"/>
              </a:ext>
            </a:extLst>
          </a:blip>
          <a:srcRect/>
          <a:stretch/>
        </p:blipFill>
        <p:spPr>
          <a:prstGeom prst="rect">
            <a:avLst/>
          </a:prstGeom>
        </p:spPr>
      </p:pic>
      <p:pic>
        <p:nvPicPr>
          <p:cNvPr id="42" name="Picture Placeholder 41" descr="Thought with solid fill"/>
          <p:cNvPicPr>
            <a:picLocks noGrp="1" noChangeAspect="1"/>
          </p:cNvPicPr>
          <p:nvPr>
            <p:ph type="pic" sz="quarter" idx="15"/>
          </p:nvPr>
        </p:nvPicPr>
        <p:blipFill>
          <a:blip r:embed="rId6">
            <a:extLst>
              <a:ext uri="{96DAC541-7B7A-43D3-8B79-37D633B846F1}">
                <asvg:svgBlip xmlns:asvg="http://schemas.microsoft.com/office/drawing/2016/SVG/main" r:embed="rId7"/>
              </a:ext>
            </a:extLst>
          </a:blip>
          <a:srcRect/>
          <a:stretch/>
        </p:blipFill>
        <p:spPr>
          <a:prstGeom prst="rect">
            <a:avLst/>
          </a:prstGeom>
        </p:spPr>
      </p:pic>
      <p:pic>
        <p:nvPicPr>
          <p:cNvPr id="43" name="Picture Placeholder 42" descr="Aspiration with solid fill"/>
          <p:cNvPicPr>
            <a:picLocks noGrp="1" noChangeAspect="1"/>
          </p:cNvPicPr>
          <p:nvPr>
            <p:ph type="pic" sz="quarter" idx="16"/>
          </p:nvPr>
        </p:nvPicPr>
        <p:blipFill>
          <a:blip r:embed="rId8">
            <a:extLst>
              <a:ext uri="{96DAC541-7B7A-43D3-8B79-37D633B846F1}">
                <asvg:svgBlip xmlns:asvg="http://schemas.microsoft.com/office/drawing/2016/SVG/main" r:embed="rId9"/>
              </a:ext>
            </a:extLst>
          </a:blip>
          <a:srcRect/>
          <a:stretch/>
        </p:blipFill>
        <p:spPr>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30235-5745-43C8-90A2-AF112FFE0B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463CAE-D76C-7AD4-E05A-A9C120E66738}"/>
              </a:ext>
            </a:extLst>
          </p:cNvPr>
          <p:cNvSpPr>
            <a:spLocks noGrp="1"/>
          </p:cNvSpPr>
          <p:nvPr>
            <p:ph type="title"/>
          </p:nvPr>
        </p:nvSpPr>
        <p:spPr/>
        <p:txBody>
          <a:bodyPr>
            <a:normAutofit fontScale="90000"/>
          </a:bodyPr>
          <a:lstStyle/>
          <a:p>
            <a:r>
              <a:rPr lang="en-US" altLang="en-US" sz="4000" dirty="0">
                <a:solidFill>
                  <a:srgbClr val="000000"/>
                </a:solidFill>
              </a:rPr>
              <a:t>Personality Type Theory</a:t>
            </a:r>
            <a:br>
              <a:rPr lang="en-US" altLang="en-US" sz="4000" dirty="0">
                <a:solidFill>
                  <a:srgbClr val="000000"/>
                </a:solidFill>
              </a:rPr>
            </a:br>
            <a:endParaRPr lang="en-US" dirty="0"/>
          </a:p>
        </p:txBody>
      </p:sp>
      <p:sp>
        <p:nvSpPr>
          <p:cNvPr id="4" name="Text Placeholder 3">
            <a:extLst>
              <a:ext uri="{FF2B5EF4-FFF2-40B4-BE49-F238E27FC236}">
                <a16:creationId xmlns:a16="http://schemas.microsoft.com/office/drawing/2014/main" id="{14D9354F-DEFD-C392-BEAC-11432AD22FCE}"/>
              </a:ext>
            </a:extLst>
          </p:cNvPr>
          <p:cNvSpPr>
            <a:spLocks noGrp="1"/>
          </p:cNvSpPr>
          <p:nvPr>
            <p:ph type="body" sz="quarter" idx="14"/>
          </p:nvPr>
        </p:nvSpPr>
        <p:spPr>
          <a:xfrm>
            <a:off x="7124574" y="2125605"/>
            <a:ext cx="4544580" cy="382749"/>
          </a:xfrm>
        </p:spPr>
        <p:txBody>
          <a:bodyPr>
            <a:normAutofit/>
          </a:bodyPr>
          <a:lstStyle/>
          <a:p>
            <a:pPr marL="0" indent="0">
              <a:buNone/>
            </a:pPr>
            <a:r>
              <a:rPr lang="en-US" altLang="en-US" sz="1600" dirty="0">
                <a:solidFill>
                  <a:srgbClr val="000000"/>
                </a:solidFill>
              </a:rPr>
              <a:t>Myers-Briggs Type Indicator</a:t>
            </a:r>
          </a:p>
        </p:txBody>
      </p:sp>
      <p:sp>
        <p:nvSpPr>
          <p:cNvPr id="5" name="Text Placeholder 4">
            <a:extLst>
              <a:ext uri="{FF2B5EF4-FFF2-40B4-BE49-F238E27FC236}">
                <a16:creationId xmlns:a16="http://schemas.microsoft.com/office/drawing/2014/main" id="{0F278B9A-E12D-EFA7-F110-9DD23F5DB822}"/>
              </a:ext>
            </a:extLst>
          </p:cNvPr>
          <p:cNvSpPr>
            <a:spLocks noGrp="1"/>
          </p:cNvSpPr>
          <p:nvPr>
            <p:ph type="body" sz="quarter" idx="16"/>
          </p:nvPr>
        </p:nvSpPr>
        <p:spPr>
          <a:xfrm>
            <a:off x="7124574" y="2728340"/>
            <a:ext cx="4544580" cy="3226378"/>
          </a:xfrm>
        </p:spPr>
        <p:txBody>
          <a:bodyPr>
            <a:normAutofit lnSpcReduction="10000"/>
          </a:bodyPr>
          <a:lstStyle/>
          <a:p>
            <a:pPr eaLnBrk="1">
              <a:spcAft>
                <a:spcPts val="1032"/>
              </a:spcAft>
              <a:buFont typeface="Times New Roman" pitchFamily="16" charset="0"/>
              <a:buChar char="–"/>
              <a:defRPr/>
            </a:pPr>
            <a:r>
              <a:rPr lang="en-US" altLang="en-US" sz="1800" dirty="0">
                <a:solidFill>
                  <a:srgbClr val="000000"/>
                </a:solidFill>
              </a:rPr>
              <a:t>It’s also important to remember that these dichotomies represent </a:t>
            </a:r>
            <a:r>
              <a:rPr lang="en-US" altLang="en-US" sz="1800" b="1" dirty="0">
                <a:solidFill>
                  <a:srgbClr val="000000"/>
                </a:solidFill>
              </a:rPr>
              <a:t>PREFERENCES</a:t>
            </a:r>
            <a:r>
              <a:rPr lang="en-US" altLang="en-US" sz="1800" dirty="0">
                <a:solidFill>
                  <a:srgbClr val="000000"/>
                </a:solidFill>
              </a:rPr>
              <a:t>, not absolutes.  Just because someone is an introvert does not mean that they cannot act in an extraverted way; however, they learned, likely early in life, to </a:t>
            </a:r>
            <a:r>
              <a:rPr lang="en-US" altLang="en-US" sz="1800" b="1" dirty="0">
                <a:solidFill>
                  <a:srgbClr val="000000"/>
                </a:solidFill>
              </a:rPr>
              <a:t>PREFER</a:t>
            </a:r>
            <a:r>
              <a:rPr lang="en-US" altLang="en-US" sz="1800" dirty="0">
                <a:solidFill>
                  <a:srgbClr val="000000"/>
                </a:solidFill>
              </a:rPr>
              <a:t> introversion.  </a:t>
            </a:r>
          </a:p>
          <a:p>
            <a:pPr eaLnBrk="1">
              <a:spcAft>
                <a:spcPts val="1032"/>
              </a:spcAft>
              <a:buFont typeface="Times New Roman" pitchFamily="16" charset="0"/>
              <a:buChar char="–"/>
              <a:defRPr/>
            </a:pPr>
            <a:r>
              <a:rPr lang="en-US" altLang="en-US" sz="1800" dirty="0">
                <a:solidFill>
                  <a:srgbClr val="000000"/>
                </a:solidFill>
              </a:rPr>
              <a:t>When someone has a very high preference, it means that they use that preference most of the time.  This can be a strength or weakness, depending upon how well the individual knows themselves and how open they are to others with a different preference. </a:t>
            </a:r>
          </a:p>
          <a:p>
            <a:endParaRPr lang="en-US" dirty="0"/>
          </a:p>
        </p:txBody>
      </p:sp>
      <p:sp>
        <p:nvSpPr>
          <p:cNvPr id="6" name="Text Placeholder 5">
            <a:extLst>
              <a:ext uri="{FF2B5EF4-FFF2-40B4-BE49-F238E27FC236}">
                <a16:creationId xmlns:a16="http://schemas.microsoft.com/office/drawing/2014/main" id="{A1D8C427-85D5-605D-8C77-094ACA5CA265}"/>
              </a:ext>
            </a:extLst>
          </p:cNvPr>
          <p:cNvSpPr>
            <a:spLocks noGrp="1"/>
          </p:cNvSpPr>
          <p:nvPr>
            <p:ph type="body" sz="quarter" idx="15"/>
          </p:nvPr>
        </p:nvSpPr>
        <p:spPr>
          <a:xfrm>
            <a:off x="344715" y="3631623"/>
            <a:ext cx="5406571" cy="3226377"/>
          </a:xfrm>
        </p:spPr>
        <p:txBody>
          <a:bodyPr>
            <a:normAutofit fontScale="55000" lnSpcReduction="20000"/>
          </a:bodyPr>
          <a:lstStyle/>
          <a:p>
            <a:pPr marL="0" indent="0" eaLnBrk="1">
              <a:spcAft>
                <a:spcPts val="1293"/>
              </a:spcAft>
              <a:buNone/>
              <a:defRPr/>
            </a:pPr>
            <a:r>
              <a:rPr lang="en-US" altLang="en-US" sz="3600" dirty="0"/>
              <a:t>One of the key factors about the dichotomies is that they are scalable.  </a:t>
            </a:r>
          </a:p>
          <a:p>
            <a:pPr eaLnBrk="1">
              <a:spcAft>
                <a:spcPts val="1032"/>
              </a:spcAft>
              <a:buFont typeface="Times New Roman" pitchFamily="16" charset="0"/>
              <a:buChar char="–"/>
              <a:defRPr/>
            </a:pPr>
            <a:r>
              <a:rPr lang="en-US" altLang="en-US" sz="3600" dirty="0"/>
              <a:t>Each dichotomy can span from 0% to 100%; i.e. you may be 10% extraverted or 85% extraverted.</a:t>
            </a:r>
          </a:p>
          <a:p>
            <a:pPr eaLnBrk="1">
              <a:spcAft>
                <a:spcPts val="1032"/>
              </a:spcAft>
              <a:buFont typeface="Times New Roman" pitchFamily="16" charset="0"/>
              <a:buChar char="–"/>
              <a:defRPr/>
            </a:pPr>
            <a:r>
              <a:rPr lang="en-US" altLang="en-US" sz="3600" dirty="0"/>
              <a:t>Since you can be high, medium or low in your preference (highly introverted, mildly introverted, highly extraverted, mildly extraverted), we cannot assume that every extravert will act the same way.  Remember, we are all individuals with individual personality types.</a:t>
            </a:r>
          </a:p>
          <a:p>
            <a:endParaRPr lang="en-US" dirty="0"/>
          </a:p>
        </p:txBody>
      </p:sp>
      <p:pic>
        <p:nvPicPr>
          <p:cNvPr id="1026" name="Picture 2">
            <a:extLst>
              <a:ext uri="{FF2B5EF4-FFF2-40B4-BE49-F238E27FC236}">
                <a16:creationId xmlns:a16="http://schemas.microsoft.com/office/drawing/2014/main" id="{76666319-FB45-3947-7D79-9766FE5861F8}"/>
              </a:ext>
            </a:extLst>
          </p:cNvPr>
          <p:cNvPicPr>
            <a:picLocks noChangeAspect="1" noChangeArrowheads="1"/>
          </p:cNvPicPr>
          <p:nvPr/>
        </p:nvPicPr>
        <p:blipFill rotWithShape="1">
          <a:blip r:embed="rId2">
            <a:extLst>
              <a:ext uri="{837473B0-CC2E-450A-ABE3-18F120FF3D39}">
                <a1611:picAttrSrcUrl xmlns:a1611="http://schemas.microsoft.com/office/drawing/2016/11/main" r:id="rId3"/>
              </a:ext>
            </a:extLst>
          </a:blip>
          <a:srcRect l="9311" t="35821" r="4520" b="23483"/>
          <a:stretch/>
        </p:blipFill>
        <p:spPr bwMode="auto">
          <a:xfrm>
            <a:off x="147637" y="1322858"/>
            <a:ext cx="5800725" cy="1857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486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84C09-A537-411A-21C1-AB119842925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2E9D4A0-D9AF-F634-653E-116F587D64EB}"/>
              </a:ext>
            </a:extLst>
          </p:cNvPr>
          <p:cNvSpPr>
            <a:spLocks noGrp="1"/>
          </p:cNvSpPr>
          <p:nvPr>
            <p:ph type="title"/>
          </p:nvPr>
        </p:nvSpPr>
        <p:spPr>
          <a:xfrm>
            <a:off x="838200" y="1593901"/>
            <a:ext cx="4008437" cy="1395208"/>
          </a:xfrm>
        </p:spPr>
        <p:txBody>
          <a:bodyPr/>
          <a:lstStyle/>
          <a:p>
            <a:r>
              <a:rPr lang="en-US" dirty="0"/>
              <a:t>Personality Components</a:t>
            </a:r>
          </a:p>
        </p:txBody>
      </p:sp>
      <p:sp>
        <p:nvSpPr>
          <p:cNvPr id="8" name="Text Placeholder 7">
            <a:extLst>
              <a:ext uri="{FF2B5EF4-FFF2-40B4-BE49-F238E27FC236}">
                <a16:creationId xmlns:a16="http://schemas.microsoft.com/office/drawing/2014/main" id="{454A4BDC-DA5F-DFB8-ED24-38B6D41BAC09}"/>
              </a:ext>
            </a:extLst>
          </p:cNvPr>
          <p:cNvSpPr>
            <a:spLocks noGrp="1"/>
          </p:cNvSpPr>
          <p:nvPr>
            <p:ph type="body" sz="quarter" idx="11"/>
          </p:nvPr>
        </p:nvSpPr>
        <p:spPr/>
        <p:txBody>
          <a:bodyPr/>
          <a:lstStyle/>
          <a:p>
            <a:pPr eaLnBrk="1">
              <a:spcAft>
                <a:spcPts val="1293"/>
              </a:spcAft>
              <a:defRPr/>
            </a:pPr>
            <a:r>
              <a:rPr lang="en-US" altLang="en-US" sz="2177" dirty="0"/>
              <a:t>All possible variations of the 4 dichotomies can be put together to define 16 different personality types. Each type can be assigned a name (personality type formula), as an acronym of the combination of the 4 dimensions that defines the personality type.</a:t>
            </a:r>
          </a:p>
        </p:txBody>
      </p:sp>
      <p:sp>
        <p:nvSpPr>
          <p:cNvPr id="3" name="Text Placeholder 2">
            <a:extLst>
              <a:ext uri="{FF2B5EF4-FFF2-40B4-BE49-F238E27FC236}">
                <a16:creationId xmlns:a16="http://schemas.microsoft.com/office/drawing/2014/main" id="{0D121384-B5F0-D5BE-DE35-5DB7E5FA425F}"/>
              </a:ext>
            </a:extLst>
          </p:cNvPr>
          <p:cNvSpPr>
            <a:spLocks noGrp="1"/>
          </p:cNvSpPr>
          <p:nvPr>
            <p:ph type="body" sz="quarter" idx="17"/>
          </p:nvPr>
        </p:nvSpPr>
        <p:spPr>
          <a:xfrm>
            <a:off x="6565392" y="537404"/>
            <a:ext cx="5130579" cy="5783192"/>
          </a:xfrm>
        </p:spPr>
        <p:txBody>
          <a:bodyPr>
            <a:normAutofit/>
          </a:bodyPr>
          <a:lstStyle/>
          <a:p>
            <a:pPr marL="457200" lvl="1" indent="0" eaLnBrk="1">
              <a:spcAft>
                <a:spcPts val="1032"/>
              </a:spcAft>
              <a:buNone/>
              <a:defRPr/>
            </a:pPr>
            <a:endParaRPr lang="en-US" altLang="en-US" sz="2800" dirty="0">
              <a:solidFill>
                <a:srgbClr val="000000"/>
              </a:solidFill>
            </a:endParaRPr>
          </a:p>
          <a:p>
            <a:pPr marL="457200" lvl="1" indent="0" eaLnBrk="1">
              <a:spcAft>
                <a:spcPts val="1032"/>
              </a:spcAft>
              <a:buNone/>
              <a:defRPr/>
            </a:pPr>
            <a:r>
              <a:rPr lang="en-US" altLang="en-US" sz="2800" dirty="0">
                <a:solidFill>
                  <a:srgbClr val="000000"/>
                </a:solidFill>
              </a:rPr>
              <a:t>For example:  </a:t>
            </a:r>
          </a:p>
          <a:p>
            <a:pPr lvl="1" eaLnBrk="1">
              <a:spcAft>
                <a:spcPts val="1032"/>
              </a:spcAft>
              <a:buFont typeface="Times New Roman" pitchFamily="16" charset="0"/>
              <a:buChar char="–"/>
              <a:defRPr/>
            </a:pPr>
            <a:r>
              <a:rPr lang="en-US" altLang="en-US" sz="2800" b="1" dirty="0">
                <a:solidFill>
                  <a:srgbClr val="000000"/>
                </a:solidFill>
              </a:rPr>
              <a:t>ISTJ</a:t>
            </a:r>
            <a:r>
              <a:rPr lang="en-US" altLang="en-US" sz="2800" dirty="0">
                <a:solidFill>
                  <a:srgbClr val="000000"/>
                </a:solidFill>
              </a:rPr>
              <a:t> stands for an Introvert, Sensing, Thinking, Judging</a:t>
            </a:r>
          </a:p>
          <a:p>
            <a:pPr lvl="1" eaLnBrk="1">
              <a:spcAft>
                <a:spcPts val="1032"/>
              </a:spcAft>
              <a:buFont typeface="Times New Roman" pitchFamily="16" charset="0"/>
              <a:buChar char="–"/>
              <a:defRPr/>
            </a:pPr>
            <a:r>
              <a:rPr lang="en-US" altLang="en-US" sz="2800" b="1" dirty="0">
                <a:solidFill>
                  <a:srgbClr val="000000"/>
                </a:solidFill>
              </a:rPr>
              <a:t>ENFP</a:t>
            </a:r>
            <a:r>
              <a:rPr lang="en-US" altLang="en-US" sz="2800" dirty="0">
                <a:solidFill>
                  <a:srgbClr val="000000"/>
                </a:solidFill>
              </a:rPr>
              <a:t> stands for an Extravert, </a:t>
            </a:r>
            <a:r>
              <a:rPr lang="en-US" altLang="en-US" sz="2800" dirty="0" err="1">
                <a:solidFill>
                  <a:srgbClr val="000000"/>
                </a:solidFill>
              </a:rPr>
              <a:t>iNtuitive</a:t>
            </a:r>
            <a:r>
              <a:rPr lang="en-US" altLang="en-US" sz="2800" dirty="0">
                <a:solidFill>
                  <a:srgbClr val="000000"/>
                </a:solidFill>
              </a:rPr>
              <a:t>, Feeling, Perceiving</a:t>
            </a:r>
          </a:p>
          <a:p>
            <a:endParaRPr lang="en-US" dirty="0"/>
          </a:p>
        </p:txBody>
      </p:sp>
    </p:spTree>
    <p:extLst>
      <p:ext uri="{BB962C8B-B14F-4D97-AF65-F5344CB8AC3E}">
        <p14:creationId xmlns:p14="http://schemas.microsoft.com/office/powerpoint/2010/main" val="2278624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1DDBE-DC99-7E15-B1A9-F3B40B163BBC}"/>
            </a:ext>
          </a:extLst>
        </p:cNvPr>
        <p:cNvGrpSpPr/>
        <p:nvPr/>
      </p:nvGrpSpPr>
      <p:grpSpPr>
        <a:xfrm>
          <a:off x="0" y="0"/>
          <a:ext cx="0" cy="0"/>
          <a:chOff x="0" y="0"/>
          <a:chExt cx="0" cy="0"/>
        </a:xfrm>
      </p:grpSpPr>
      <p:sp>
        <p:nvSpPr>
          <p:cNvPr id="21" name="Title 2">
            <a:extLst>
              <a:ext uri="{FF2B5EF4-FFF2-40B4-BE49-F238E27FC236}">
                <a16:creationId xmlns:a16="http://schemas.microsoft.com/office/drawing/2014/main" id="{684A2D67-77F7-C1E7-204C-E1D526E13682}"/>
              </a:ext>
            </a:extLst>
          </p:cNvPr>
          <p:cNvSpPr>
            <a:spLocks noGrp="1"/>
          </p:cNvSpPr>
          <p:nvPr>
            <p:ph type="title"/>
          </p:nvPr>
        </p:nvSpPr>
        <p:spPr>
          <a:xfrm>
            <a:off x="725538" y="1802776"/>
            <a:ext cx="4120444" cy="1818655"/>
          </a:xfrm>
        </p:spPr>
        <p:txBody>
          <a:bodyPr/>
          <a:lstStyle/>
          <a:p>
            <a:pPr eaLnBrk="1">
              <a:spcAft>
                <a:spcPts val="1293"/>
              </a:spcAft>
            </a:pPr>
            <a:r>
              <a:rPr lang="en-US" altLang="en-US" sz="5400" dirty="0"/>
              <a:t>The 16 personality types are:</a:t>
            </a:r>
          </a:p>
        </p:txBody>
      </p:sp>
      <p:pic>
        <p:nvPicPr>
          <p:cNvPr id="20" name="Picture Placeholder 19" descr="A close-up of a white surface&#10;&#10;Description automatically generated">
            <a:extLst>
              <a:ext uri="{FF2B5EF4-FFF2-40B4-BE49-F238E27FC236}">
                <a16:creationId xmlns:a16="http://schemas.microsoft.com/office/drawing/2014/main" id="{05EF6311-A85B-828F-B634-C3CD47F208C1}"/>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1438" r="21438"/>
          <a:stretch>
            <a:fillRect/>
          </a:stretch>
        </p:blipFill>
        <p:spPr>
          <a:xfrm>
            <a:off x="6192774" y="4763"/>
            <a:ext cx="5872162" cy="6853237"/>
          </a:xfrm>
        </p:spPr>
      </p:pic>
      <p:sp>
        <p:nvSpPr>
          <p:cNvPr id="3" name="TextBox 2">
            <a:extLst>
              <a:ext uri="{FF2B5EF4-FFF2-40B4-BE49-F238E27FC236}">
                <a16:creationId xmlns:a16="http://schemas.microsoft.com/office/drawing/2014/main" id="{384B44E2-53FF-0895-D5FC-0C5C16F2268F}"/>
              </a:ext>
            </a:extLst>
          </p:cNvPr>
          <p:cNvSpPr txBox="1"/>
          <p:nvPr/>
        </p:nvSpPr>
        <p:spPr>
          <a:xfrm>
            <a:off x="6708838" y="2009021"/>
            <a:ext cx="5356098" cy="2808461"/>
          </a:xfrm>
          <a:prstGeom prst="rect">
            <a:avLst/>
          </a:prstGeom>
          <a:noFill/>
        </p:spPr>
        <p:txBody>
          <a:bodyPr wrap="square">
            <a:spAutoFit/>
          </a:bodyPr>
          <a:lstStyle/>
          <a:p>
            <a:pPr eaLnBrk="1">
              <a:spcAft>
                <a:spcPts val="1293"/>
              </a:spcAft>
            </a:pPr>
            <a:r>
              <a:rPr lang="en-US" altLang="en-US" sz="3600" dirty="0">
                <a:solidFill>
                  <a:srgbClr val="000000"/>
                </a:solidFill>
              </a:rPr>
              <a:t>ESTJ	    ISTJ    ENTJ  	INTJ</a:t>
            </a:r>
          </a:p>
          <a:p>
            <a:pPr eaLnBrk="1">
              <a:spcAft>
                <a:spcPts val="1293"/>
              </a:spcAft>
            </a:pPr>
            <a:r>
              <a:rPr lang="en-US" altLang="en-US" sz="3600" dirty="0">
                <a:solidFill>
                  <a:srgbClr val="000000"/>
                </a:solidFill>
              </a:rPr>
              <a:t>ESTP	    ISTP   ENTP	INTP</a:t>
            </a:r>
          </a:p>
          <a:p>
            <a:pPr eaLnBrk="1">
              <a:spcAft>
                <a:spcPts val="1293"/>
              </a:spcAft>
            </a:pPr>
            <a:r>
              <a:rPr lang="en-US" altLang="en-US" sz="3600" dirty="0">
                <a:solidFill>
                  <a:srgbClr val="000000"/>
                </a:solidFill>
              </a:rPr>
              <a:t>ESFJ	    ISFJ    ENFJ	INFJ</a:t>
            </a:r>
          </a:p>
          <a:p>
            <a:pPr eaLnBrk="1">
              <a:spcAft>
                <a:spcPts val="1293"/>
              </a:spcAft>
            </a:pPr>
            <a:r>
              <a:rPr lang="en-US" altLang="en-US" sz="3600" dirty="0">
                <a:solidFill>
                  <a:srgbClr val="000000"/>
                </a:solidFill>
              </a:rPr>
              <a:t>ESFP	    ISFP   ENFP	INFP</a:t>
            </a:r>
            <a:endParaRPr lang="en-US" sz="3600" dirty="0"/>
          </a:p>
        </p:txBody>
      </p:sp>
    </p:spTree>
    <p:extLst>
      <p:ext uri="{BB962C8B-B14F-4D97-AF65-F5344CB8AC3E}">
        <p14:creationId xmlns:p14="http://schemas.microsoft.com/office/powerpoint/2010/main" val="3600506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E1F7C-92CF-A941-E8F0-F5E2D7EA38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B4259C7-C75F-B731-52F5-CC5F3B37CFD2}"/>
              </a:ext>
            </a:extLst>
          </p:cNvPr>
          <p:cNvSpPr>
            <a:spLocks noGrp="1"/>
          </p:cNvSpPr>
          <p:nvPr>
            <p:ph type="body" sz="quarter" idx="12"/>
          </p:nvPr>
        </p:nvSpPr>
        <p:spPr/>
        <p:txBody>
          <a:bodyPr>
            <a:noAutofit/>
          </a:bodyPr>
          <a:lstStyle/>
          <a:p>
            <a:r>
              <a:rPr lang="en-US" sz="2500" dirty="0"/>
              <a:t>Assessment Tool</a:t>
            </a:r>
          </a:p>
        </p:txBody>
      </p:sp>
      <p:sp>
        <p:nvSpPr>
          <p:cNvPr id="3" name="Text Placeholder 2">
            <a:extLst>
              <a:ext uri="{FF2B5EF4-FFF2-40B4-BE49-F238E27FC236}">
                <a16:creationId xmlns:a16="http://schemas.microsoft.com/office/drawing/2014/main" id="{77B72E74-51DE-7D59-2288-C155C2656BF8}"/>
              </a:ext>
            </a:extLst>
          </p:cNvPr>
          <p:cNvSpPr>
            <a:spLocks noGrp="1"/>
          </p:cNvSpPr>
          <p:nvPr>
            <p:ph type="body" sz="quarter" idx="14"/>
          </p:nvPr>
        </p:nvSpPr>
        <p:spPr/>
        <p:txBody>
          <a:bodyPr>
            <a:noAutofit/>
          </a:bodyPr>
          <a:lstStyle/>
          <a:p>
            <a:r>
              <a:rPr lang="en-US" sz="2500" dirty="0"/>
              <a:t>Self-study</a:t>
            </a:r>
          </a:p>
        </p:txBody>
      </p:sp>
      <p:sp>
        <p:nvSpPr>
          <p:cNvPr id="4" name="Text Placeholder 3">
            <a:extLst>
              <a:ext uri="{FF2B5EF4-FFF2-40B4-BE49-F238E27FC236}">
                <a16:creationId xmlns:a16="http://schemas.microsoft.com/office/drawing/2014/main" id="{9D523AD8-148B-0CDC-BA03-9070AD5D8B13}"/>
              </a:ext>
            </a:extLst>
          </p:cNvPr>
          <p:cNvSpPr>
            <a:spLocks noGrp="1"/>
          </p:cNvSpPr>
          <p:nvPr>
            <p:ph type="body" sz="quarter" idx="15"/>
          </p:nvPr>
        </p:nvSpPr>
        <p:spPr>
          <a:xfrm>
            <a:off x="877607" y="3366301"/>
            <a:ext cx="4340785" cy="3133089"/>
          </a:xfrm>
        </p:spPr>
        <p:txBody>
          <a:bodyPr>
            <a:normAutofit fontScale="85000" lnSpcReduction="10000"/>
          </a:bodyPr>
          <a:lstStyle/>
          <a:p>
            <a:pPr eaLnBrk="1">
              <a:spcAft>
                <a:spcPts val="1293"/>
              </a:spcAft>
            </a:pPr>
            <a:r>
              <a:rPr lang="en-US" altLang="en-US" sz="2000" dirty="0"/>
              <a:t>For this class, you took the Jung Typology Profiler for Workplace instrument online (JTPW™).</a:t>
            </a:r>
          </a:p>
          <a:p>
            <a:pPr eaLnBrk="1">
              <a:spcAft>
                <a:spcPts val="1293"/>
              </a:spcAft>
              <a:buFont typeface="Times New Roman" panose="02020603050405020304" pitchFamily="18" charset="0"/>
              <a:buChar char="•"/>
            </a:pPr>
            <a:r>
              <a:rPr lang="en-US" altLang="en-US" sz="2000" dirty="0"/>
              <a:t>This instrument determines, among other things, the personality type of an individual. It uses the type letters and dichotomies you have already learned in this course (E/I; S/N; T/F; J/P).  However, it goes beyond the 4 Jungian dichotomies and measures several additional factors that make it possible to apply Jungian typology and assess behavioral preferences in the context of a workplace. </a:t>
            </a:r>
          </a:p>
          <a:p>
            <a:endParaRPr lang="en-US" dirty="0"/>
          </a:p>
        </p:txBody>
      </p:sp>
      <p:sp>
        <p:nvSpPr>
          <p:cNvPr id="5" name="Text Placeholder 4">
            <a:extLst>
              <a:ext uri="{FF2B5EF4-FFF2-40B4-BE49-F238E27FC236}">
                <a16:creationId xmlns:a16="http://schemas.microsoft.com/office/drawing/2014/main" id="{A9972307-0E2F-9A2C-BC6C-E8BC5320EA28}"/>
              </a:ext>
            </a:extLst>
          </p:cNvPr>
          <p:cNvSpPr>
            <a:spLocks noGrp="1"/>
          </p:cNvSpPr>
          <p:nvPr>
            <p:ph type="body" sz="quarter" idx="16"/>
          </p:nvPr>
        </p:nvSpPr>
        <p:spPr>
          <a:xfrm>
            <a:off x="6972685" y="3366301"/>
            <a:ext cx="4342629" cy="3133089"/>
          </a:xfrm>
        </p:spPr>
        <p:txBody>
          <a:bodyPr>
            <a:normAutofit fontScale="92500" lnSpcReduction="20000"/>
          </a:bodyPr>
          <a:lstStyle/>
          <a:p>
            <a:pPr eaLnBrk="1">
              <a:spcAft>
                <a:spcPts val="1293"/>
              </a:spcAft>
              <a:buFont typeface="Times New Roman" panose="02020603050405020304" pitchFamily="18" charset="0"/>
              <a:buChar char="•"/>
            </a:pPr>
            <a:r>
              <a:rPr lang="en-US" altLang="en-US" sz="2000" dirty="0"/>
              <a:t>The JTPW™ instrument also provides personalized, dynamic descriptions of Jung's personality types, focused on aspects such as preferred activities, decision making, problem solving, creativity, change management, conflict management, and interpersonal style.</a:t>
            </a:r>
          </a:p>
          <a:p>
            <a:pPr eaLnBrk="1">
              <a:spcAft>
                <a:spcPts val="1293"/>
              </a:spcAft>
              <a:buFont typeface="Times New Roman" panose="02020603050405020304" pitchFamily="18" charset="0"/>
              <a:buChar char="•"/>
            </a:pPr>
            <a:r>
              <a:rPr lang="en-US" altLang="en-US" sz="2000" dirty="0"/>
              <a:t>We will not break down all these additional components in this course, but you may want to do further study on your own and can find many resources for this type of study online.</a:t>
            </a:r>
          </a:p>
          <a:p>
            <a:pPr marL="0" indent="0">
              <a:buNone/>
            </a:pPr>
            <a:endParaRPr lang="en-US" dirty="0"/>
          </a:p>
        </p:txBody>
      </p:sp>
      <p:sp>
        <p:nvSpPr>
          <p:cNvPr id="8" name="Title 7">
            <a:extLst>
              <a:ext uri="{FF2B5EF4-FFF2-40B4-BE49-F238E27FC236}">
                <a16:creationId xmlns:a16="http://schemas.microsoft.com/office/drawing/2014/main" id="{FC218D84-6243-0A2C-25D4-7844182B63FF}"/>
              </a:ext>
            </a:extLst>
          </p:cNvPr>
          <p:cNvSpPr>
            <a:spLocks noGrp="1"/>
          </p:cNvSpPr>
          <p:nvPr>
            <p:ph type="title"/>
          </p:nvPr>
        </p:nvSpPr>
        <p:spPr>
          <a:xfrm>
            <a:off x="2528215" y="660362"/>
            <a:ext cx="7135570" cy="822240"/>
          </a:xfrm>
        </p:spPr>
        <p:txBody>
          <a:bodyPr/>
          <a:lstStyle/>
          <a:p>
            <a:r>
              <a:rPr lang="en-US" dirty="0"/>
              <a:t>Personality Assessment</a:t>
            </a:r>
          </a:p>
        </p:txBody>
      </p:sp>
    </p:spTree>
    <p:extLst>
      <p:ext uri="{BB962C8B-B14F-4D97-AF65-F5344CB8AC3E}">
        <p14:creationId xmlns:p14="http://schemas.microsoft.com/office/powerpoint/2010/main" val="372795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615" r="-1" b="-1"/>
          <a:stretch/>
        </p:blipFill>
        <p:spPr>
          <a:xfrm>
            <a:off x="5295899" y="4288"/>
            <a:ext cx="6896100" cy="6853712"/>
          </a:xfrm>
          <a:noFill/>
        </p:spPr>
      </p:pic>
      <p:sp>
        <p:nvSpPr>
          <p:cNvPr id="12" name="Title 2">
            <a:extLst>
              <a:ext uri="{FF2B5EF4-FFF2-40B4-BE49-F238E27FC236}">
                <a16:creationId xmlns:a16="http://schemas.microsoft.com/office/drawing/2014/main" id="{252D083B-7C7D-1911-3262-857A23BC625C}"/>
              </a:ext>
            </a:extLst>
          </p:cNvPr>
          <p:cNvSpPr>
            <a:spLocks noGrp="1"/>
          </p:cNvSpPr>
          <p:nvPr>
            <p:ph type="title"/>
          </p:nvPr>
        </p:nvSpPr>
        <p:spPr>
          <a:xfrm>
            <a:off x="798690" y="2040520"/>
            <a:ext cx="4120444" cy="1818655"/>
          </a:xfrm>
        </p:spPr>
        <p:txBody>
          <a:bodyPr/>
          <a:lstStyle/>
          <a:p>
            <a:r>
              <a:rPr lang="en-US" dirty="0"/>
              <a:t>Let’s review your personality profile</a:t>
            </a:r>
          </a:p>
        </p:txBody>
      </p:sp>
      <p:sp>
        <p:nvSpPr>
          <p:cNvPr id="3" name="Text Placeholder 2"/>
          <p:cNvSpPr>
            <a:spLocks noGrp="1"/>
          </p:cNvSpPr>
          <p:nvPr>
            <p:ph type="body" sz="quarter" idx="15"/>
          </p:nvPr>
        </p:nvSpPr>
        <p:spPr>
          <a:xfrm>
            <a:off x="798690" y="4031658"/>
            <a:ext cx="4120443" cy="338549"/>
          </a:xfrm>
        </p:spPr>
        <p:txBody>
          <a:bodyPr>
            <a:noAutofit/>
          </a:bodyPr>
          <a:lstStyle/>
          <a:p>
            <a:pPr>
              <a:spcAft>
                <a:spcPts val="600"/>
              </a:spcAft>
            </a:pPr>
            <a:r>
              <a:rPr lang="en-US" sz="2400" dirty="0"/>
              <a:t>Introduce yourself and share your 4-letter Type</a:t>
            </a:r>
          </a:p>
        </p:txBody>
      </p:sp>
      <p:sp>
        <p:nvSpPr>
          <p:cNvPr id="2" name="TextBox 1">
            <a:extLst>
              <a:ext uri="{FF2B5EF4-FFF2-40B4-BE49-F238E27FC236}">
                <a16:creationId xmlns:a16="http://schemas.microsoft.com/office/drawing/2014/main" id="{41BC6C37-6E3D-E18A-F135-5645231DC7CB}"/>
              </a:ext>
            </a:extLst>
          </p:cNvPr>
          <p:cNvSpPr txBox="1"/>
          <p:nvPr/>
        </p:nvSpPr>
        <p:spPr>
          <a:xfrm>
            <a:off x="9910605" y="6657945"/>
            <a:ext cx="228139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Myers%E2%80%93Briggs_Type_Indicato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415924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727361"/>
            <a:ext cx="2877273" cy="1025525"/>
          </a:xfrm>
        </p:spPr>
        <p:txBody>
          <a:bodyPr/>
          <a:lstStyle/>
          <a:p>
            <a:r>
              <a:rPr lang="en-US" dirty="0"/>
              <a:t>Course</a:t>
            </a:r>
            <a:br>
              <a:rPr lang="en-US" dirty="0"/>
            </a:br>
            <a:r>
              <a:rPr lang="en-US" dirty="0"/>
              <a:t>Objectives</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4005943" y="533401"/>
            <a:ext cx="6988628" cy="5987141"/>
          </a:xfrm>
        </p:spPr>
        <p:txBody>
          <a:bodyPr>
            <a:normAutofit/>
          </a:bodyPr>
          <a:lstStyle/>
          <a:p>
            <a:pPr marL="1277937" lvl="3" indent="-342900" eaLnBrk="1">
              <a:lnSpc>
                <a:spcPct val="83000"/>
              </a:lnSpc>
              <a:spcAft>
                <a:spcPts val="1425"/>
              </a:spcAft>
              <a:buFont typeface="Wingdings" panose="05000000000000000000" pitchFamily="2" charset="2"/>
              <a:buChar char="§"/>
              <a:defRPr/>
            </a:pPr>
            <a:r>
              <a:rPr lang="en-US" altLang="en-US" sz="2000" dirty="0">
                <a:solidFill>
                  <a:srgbClr val="000000"/>
                </a:solidFill>
              </a:rPr>
              <a:t>Discuss an overview of personality theory based on the Jungian influenced Myers-Briggs Personality Indicator.  </a:t>
            </a:r>
          </a:p>
          <a:p>
            <a:pPr marL="1277937" lvl="3" indent="-342900" eaLnBrk="1">
              <a:lnSpc>
                <a:spcPct val="83000"/>
              </a:lnSpc>
              <a:spcAft>
                <a:spcPts val="1425"/>
              </a:spcAft>
              <a:buFont typeface="Wingdings" panose="05000000000000000000" pitchFamily="2" charset="2"/>
              <a:buChar char="§"/>
              <a:defRPr/>
            </a:pPr>
            <a:r>
              <a:rPr lang="en-US" altLang="en-US" sz="2000" dirty="0">
                <a:solidFill>
                  <a:srgbClr val="000000"/>
                </a:solidFill>
              </a:rPr>
              <a:t>Describe the personality polarities and associated “types”</a:t>
            </a:r>
          </a:p>
          <a:p>
            <a:pPr marL="1277937" lvl="3" indent="-342900" eaLnBrk="1">
              <a:lnSpc>
                <a:spcPct val="83000"/>
              </a:lnSpc>
              <a:spcAft>
                <a:spcPts val="1425"/>
              </a:spcAft>
              <a:buFont typeface="Wingdings" panose="05000000000000000000" pitchFamily="2" charset="2"/>
              <a:buChar char="§"/>
              <a:defRPr/>
            </a:pPr>
            <a:r>
              <a:rPr lang="en-US" altLang="en-US" sz="2000" dirty="0">
                <a:solidFill>
                  <a:srgbClr val="000000"/>
                </a:solidFill>
              </a:rPr>
              <a:t>How personality influences the therapeutic relationship</a:t>
            </a:r>
          </a:p>
          <a:p>
            <a:pPr marL="1277937" lvl="3" indent="-342900" eaLnBrk="1">
              <a:lnSpc>
                <a:spcPct val="83000"/>
              </a:lnSpc>
              <a:spcAft>
                <a:spcPts val="1425"/>
              </a:spcAft>
              <a:buFont typeface="Wingdings" panose="05000000000000000000" pitchFamily="2" charset="2"/>
              <a:buChar char="§"/>
              <a:defRPr/>
            </a:pPr>
            <a:r>
              <a:rPr lang="en-US" altLang="en-US" sz="2000" dirty="0">
                <a:solidFill>
                  <a:srgbClr val="000000"/>
                </a:solidFill>
              </a:rPr>
              <a:t>Explain components and drivers of different personalities</a:t>
            </a:r>
          </a:p>
          <a:p>
            <a:pPr marL="1277937" lvl="3" indent="-342900" eaLnBrk="1">
              <a:lnSpc>
                <a:spcPct val="83000"/>
              </a:lnSpc>
              <a:spcAft>
                <a:spcPts val="1425"/>
              </a:spcAft>
              <a:buFont typeface="Wingdings" panose="05000000000000000000" pitchFamily="2" charset="2"/>
              <a:buChar char="§"/>
              <a:defRPr/>
            </a:pPr>
            <a:r>
              <a:rPr lang="en-US" altLang="en-US" sz="2000" dirty="0">
                <a:solidFill>
                  <a:srgbClr val="000000"/>
                </a:solidFill>
              </a:rPr>
              <a:t>Articulate how your personality impacts your own and your clients' experience</a:t>
            </a:r>
          </a:p>
          <a:p>
            <a:pPr marL="1277937" lvl="3" indent="-342900" eaLnBrk="1">
              <a:lnSpc>
                <a:spcPct val="83000"/>
              </a:lnSpc>
              <a:spcAft>
                <a:spcPts val="1425"/>
              </a:spcAft>
              <a:buFont typeface="Wingdings" panose="05000000000000000000" pitchFamily="2" charset="2"/>
              <a:buChar char="§"/>
              <a:defRPr/>
            </a:pPr>
            <a:r>
              <a:rPr lang="en-US" altLang="en-US" sz="2000" dirty="0">
                <a:solidFill>
                  <a:srgbClr val="000000"/>
                </a:solidFill>
              </a:rPr>
              <a:t>Identify what drives different personalities and how to relate to various types of individuals</a:t>
            </a:r>
          </a:p>
          <a:p>
            <a:pPr marL="1277937" lvl="3" indent="-342900" eaLnBrk="1">
              <a:lnSpc>
                <a:spcPct val="83000"/>
              </a:lnSpc>
              <a:spcAft>
                <a:spcPts val="1425"/>
              </a:spcAft>
              <a:buFont typeface="Wingdings" panose="05000000000000000000" pitchFamily="2" charset="2"/>
              <a:buChar char="§"/>
              <a:defRPr/>
            </a:pPr>
            <a:r>
              <a:rPr lang="en-US" altLang="en-US" sz="2000" dirty="0">
                <a:solidFill>
                  <a:srgbClr val="000000"/>
                </a:solidFill>
              </a:rPr>
              <a:t>Implement techniques to manage your clients in ways that result in better outcomes</a:t>
            </a:r>
          </a:p>
        </p:txBody>
      </p:sp>
    </p:spTree>
    <p:extLst>
      <p:ext uri="{BB962C8B-B14F-4D97-AF65-F5344CB8AC3E}">
        <p14:creationId xmlns:p14="http://schemas.microsoft.com/office/powerpoint/2010/main" val="213011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1B5EC-8425-FC87-5B19-A58E67092A8D}"/>
            </a:ext>
          </a:extLst>
        </p:cNvPr>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FE5C86F2-BB85-6A87-D6AE-2EC811C8EABB}"/>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15531" b="15531"/>
          <a:stretch/>
        </p:blipFill>
        <p:spPr/>
      </p:pic>
      <p:sp>
        <p:nvSpPr>
          <p:cNvPr id="5" name="Title 4">
            <a:extLst>
              <a:ext uri="{FF2B5EF4-FFF2-40B4-BE49-F238E27FC236}">
                <a16:creationId xmlns:a16="http://schemas.microsoft.com/office/drawing/2014/main" id="{50EF07FC-08DE-D71E-4F45-52533BE8CA63}"/>
              </a:ext>
            </a:extLst>
          </p:cNvPr>
          <p:cNvSpPr>
            <a:spLocks noGrp="1"/>
          </p:cNvSpPr>
          <p:nvPr>
            <p:ph type="title"/>
          </p:nvPr>
        </p:nvSpPr>
        <p:spPr>
          <a:xfrm>
            <a:off x="838200" y="976188"/>
            <a:ext cx="3085618" cy="1325563"/>
          </a:xfrm>
        </p:spPr>
        <p:txBody>
          <a:bodyPr>
            <a:normAutofit/>
          </a:bodyPr>
          <a:lstStyle/>
          <a:p>
            <a:r>
              <a:rPr lang="en-US" dirty="0"/>
              <a:t>What is your “Type”?</a:t>
            </a:r>
          </a:p>
        </p:txBody>
      </p:sp>
      <p:sp>
        <p:nvSpPr>
          <p:cNvPr id="8" name="Text Placeholder 7">
            <a:extLst>
              <a:ext uri="{FF2B5EF4-FFF2-40B4-BE49-F238E27FC236}">
                <a16:creationId xmlns:a16="http://schemas.microsoft.com/office/drawing/2014/main" id="{F22DFD49-7FE7-8398-A583-A5DD4C13A04F}"/>
              </a:ext>
            </a:extLst>
          </p:cNvPr>
          <p:cNvSpPr>
            <a:spLocks noGrp="1"/>
          </p:cNvSpPr>
          <p:nvPr>
            <p:ph type="body" sz="quarter" idx="15"/>
          </p:nvPr>
        </p:nvSpPr>
        <p:spPr>
          <a:xfrm>
            <a:off x="5102352" y="292608"/>
            <a:ext cx="6378448" cy="2692725"/>
          </a:xfrm>
        </p:spPr>
        <p:txBody>
          <a:bodyPr>
            <a:normAutofit fontScale="92500" lnSpcReduction="10000"/>
          </a:bodyPr>
          <a:lstStyle/>
          <a:p>
            <a:pPr eaLnBrk="1">
              <a:spcAft>
                <a:spcPts val="1293"/>
              </a:spcAft>
            </a:pPr>
            <a:r>
              <a:rPr lang="en-US" altLang="en-US" sz="2177" dirty="0">
                <a:solidFill>
                  <a:srgbClr val="000000"/>
                </a:solidFill>
              </a:rPr>
              <a:t>This report includes:</a:t>
            </a:r>
          </a:p>
          <a:p>
            <a:pPr lvl="1" eaLnBrk="1">
              <a:spcAft>
                <a:spcPts val="1032"/>
              </a:spcAft>
              <a:buFont typeface="Times New Roman" panose="02020603050405020304" pitchFamily="18" charset="0"/>
              <a:buChar char="–"/>
            </a:pPr>
            <a:r>
              <a:rPr lang="en-US" altLang="en-US" sz="2177" dirty="0">
                <a:solidFill>
                  <a:srgbClr val="000000"/>
                </a:solidFill>
              </a:rPr>
              <a:t>Your Personality Type</a:t>
            </a:r>
          </a:p>
          <a:p>
            <a:pPr lvl="1" eaLnBrk="1">
              <a:spcAft>
                <a:spcPts val="1032"/>
              </a:spcAft>
              <a:buFont typeface="Times New Roman" panose="02020603050405020304" pitchFamily="18" charset="0"/>
              <a:buChar char="–"/>
            </a:pPr>
            <a:r>
              <a:rPr lang="en-US" altLang="en-US" sz="2177" dirty="0">
                <a:solidFill>
                  <a:srgbClr val="000000"/>
                </a:solidFill>
              </a:rPr>
              <a:t>Most favorable work environment</a:t>
            </a:r>
          </a:p>
          <a:p>
            <a:pPr lvl="1" eaLnBrk="1">
              <a:spcAft>
                <a:spcPts val="1032"/>
              </a:spcAft>
              <a:buFont typeface="Times New Roman" panose="02020603050405020304" pitchFamily="18" charset="0"/>
              <a:buChar char="–"/>
            </a:pPr>
            <a:r>
              <a:rPr lang="en-US" altLang="en-US" sz="2177" dirty="0">
                <a:solidFill>
                  <a:srgbClr val="000000"/>
                </a:solidFill>
              </a:rPr>
              <a:t>Personality strengths</a:t>
            </a:r>
          </a:p>
          <a:p>
            <a:pPr lvl="1" eaLnBrk="1">
              <a:spcAft>
                <a:spcPts val="1032"/>
              </a:spcAft>
              <a:buFont typeface="Times New Roman" panose="02020603050405020304" pitchFamily="18" charset="0"/>
              <a:buChar char="–"/>
            </a:pPr>
            <a:r>
              <a:rPr lang="en-US" altLang="en-US" sz="2177" dirty="0">
                <a:solidFill>
                  <a:srgbClr val="000000"/>
                </a:solidFill>
              </a:rPr>
              <a:t>Career development and marketing for you</a:t>
            </a:r>
          </a:p>
          <a:p>
            <a:pPr lvl="1" eaLnBrk="1">
              <a:spcAft>
                <a:spcPts val="1032"/>
              </a:spcAft>
              <a:buFont typeface="Times New Roman" panose="02020603050405020304" pitchFamily="18" charset="0"/>
              <a:buChar char="–"/>
            </a:pPr>
            <a:r>
              <a:rPr lang="en-US" altLang="en-US" sz="2177" dirty="0">
                <a:solidFill>
                  <a:srgbClr val="000000"/>
                </a:solidFill>
              </a:rPr>
              <a:t>Pitfalls</a:t>
            </a:r>
          </a:p>
        </p:txBody>
      </p:sp>
      <p:sp>
        <p:nvSpPr>
          <p:cNvPr id="9" name="Text Placeholder 8">
            <a:extLst>
              <a:ext uri="{FF2B5EF4-FFF2-40B4-BE49-F238E27FC236}">
                <a16:creationId xmlns:a16="http://schemas.microsoft.com/office/drawing/2014/main" id="{8A474586-16D8-59C6-50D0-02C71B90DB65}"/>
              </a:ext>
            </a:extLst>
          </p:cNvPr>
          <p:cNvSpPr>
            <a:spLocks noGrp="1"/>
          </p:cNvSpPr>
          <p:nvPr>
            <p:ph type="body" sz="quarter" idx="16"/>
          </p:nvPr>
        </p:nvSpPr>
        <p:spPr>
          <a:xfrm>
            <a:off x="329052" y="4626864"/>
            <a:ext cx="4103914" cy="1769229"/>
          </a:xfrm>
        </p:spPr>
        <p:txBody>
          <a:bodyPr>
            <a:normAutofit/>
          </a:bodyPr>
          <a:lstStyle/>
          <a:p>
            <a:pPr>
              <a:spcAft>
                <a:spcPts val="1293"/>
              </a:spcAft>
            </a:pPr>
            <a:r>
              <a:rPr lang="en-US" altLang="en-US" dirty="0">
                <a:solidFill>
                  <a:srgbClr val="000000"/>
                </a:solidFill>
              </a:rPr>
              <a:t>You will receive a copy of your personalized personality assessment report as a part of this course.</a:t>
            </a:r>
          </a:p>
        </p:txBody>
      </p:sp>
    </p:spTree>
    <p:extLst>
      <p:ext uri="{BB962C8B-B14F-4D97-AF65-F5344CB8AC3E}">
        <p14:creationId xmlns:p14="http://schemas.microsoft.com/office/powerpoint/2010/main" val="676554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F2C14-21CD-CD03-86D0-EBFF75E8C6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8E0BB4-4009-46F1-C45D-E726D46940BC}"/>
              </a:ext>
            </a:extLst>
          </p:cNvPr>
          <p:cNvSpPr>
            <a:spLocks noGrp="1"/>
          </p:cNvSpPr>
          <p:nvPr>
            <p:ph type="title"/>
          </p:nvPr>
        </p:nvSpPr>
        <p:spPr>
          <a:xfrm>
            <a:off x="7115146" y="1190909"/>
            <a:ext cx="4554008" cy="1325563"/>
          </a:xfrm>
        </p:spPr>
        <p:txBody>
          <a:bodyPr>
            <a:normAutofit/>
          </a:bodyPr>
          <a:lstStyle/>
          <a:p>
            <a:r>
              <a:rPr lang="en-US" altLang="en-US" sz="4000" dirty="0">
                <a:solidFill>
                  <a:srgbClr val="000000"/>
                </a:solidFill>
              </a:rPr>
              <a:t>Personality Report</a:t>
            </a:r>
            <a:br>
              <a:rPr lang="en-US" altLang="en-US" sz="4000" dirty="0">
                <a:solidFill>
                  <a:srgbClr val="000000"/>
                </a:solidFill>
              </a:rPr>
            </a:br>
            <a:endParaRPr lang="en-US" dirty="0"/>
          </a:p>
        </p:txBody>
      </p:sp>
      <p:sp>
        <p:nvSpPr>
          <p:cNvPr id="4" name="Text Placeholder 3">
            <a:extLst>
              <a:ext uri="{FF2B5EF4-FFF2-40B4-BE49-F238E27FC236}">
                <a16:creationId xmlns:a16="http://schemas.microsoft.com/office/drawing/2014/main" id="{7002FE33-15A7-E7EA-212E-746C41BA67A8}"/>
              </a:ext>
            </a:extLst>
          </p:cNvPr>
          <p:cNvSpPr>
            <a:spLocks noGrp="1"/>
          </p:cNvSpPr>
          <p:nvPr>
            <p:ph type="body" sz="quarter" idx="14"/>
          </p:nvPr>
        </p:nvSpPr>
        <p:spPr>
          <a:xfrm>
            <a:off x="7124574" y="2043336"/>
            <a:ext cx="4544580" cy="382749"/>
          </a:xfrm>
        </p:spPr>
        <p:txBody>
          <a:bodyPr>
            <a:noAutofit/>
          </a:bodyPr>
          <a:lstStyle/>
          <a:p>
            <a:pPr marL="0" indent="0">
              <a:buNone/>
            </a:pPr>
            <a:r>
              <a:rPr lang="en-US" altLang="en-US" sz="2800" dirty="0">
                <a:solidFill>
                  <a:srgbClr val="000000"/>
                </a:solidFill>
              </a:rPr>
              <a:t>Review Your Assessment</a:t>
            </a:r>
          </a:p>
        </p:txBody>
      </p:sp>
      <p:sp>
        <p:nvSpPr>
          <p:cNvPr id="5" name="Text Placeholder 4">
            <a:extLst>
              <a:ext uri="{FF2B5EF4-FFF2-40B4-BE49-F238E27FC236}">
                <a16:creationId xmlns:a16="http://schemas.microsoft.com/office/drawing/2014/main" id="{B0A44D2C-CC24-5249-3C86-2E2AB54B2842}"/>
              </a:ext>
            </a:extLst>
          </p:cNvPr>
          <p:cNvSpPr>
            <a:spLocks noGrp="1"/>
          </p:cNvSpPr>
          <p:nvPr>
            <p:ph type="body" sz="quarter" idx="16"/>
          </p:nvPr>
        </p:nvSpPr>
        <p:spPr>
          <a:xfrm>
            <a:off x="7124574" y="2728340"/>
            <a:ext cx="4544580" cy="3226378"/>
          </a:xfrm>
        </p:spPr>
        <p:txBody>
          <a:bodyPr>
            <a:noAutofit/>
          </a:bodyPr>
          <a:lstStyle/>
          <a:p>
            <a:pPr marL="0" indent="0">
              <a:spcAft>
                <a:spcPts val="1293"/>
              </a:spcAft>
              <a:buNone/>
            </a:pPr>
            <a:r>
              <a:rPr lang="en-US" altLang="en-US" sz="2800" dirty="0">
                <a:solidFill>
                  <a:srgbClr val="000000"/>
                </a:solidFill>
              </a:rPr>
              <a:t>Please click the link in your email and spend some time reviewing and “digesting” your personality report</a:t>
            </a:r>
          </a:p>
          <a:p>
            <a:pPr marL="0" indent="0" eaLnBrk="1">
              <a:spcAft>
                <a:spcPts val="1293"/>
              </a:spcAft>
              <a:buNone/>
            </a:pPr>
            <a:r>
              <a:rPr lang="en-US" altLang="en-US" sz="2800" dirty="0">
                <a:solidFill>
                  <a:srgbClr val="000000"/>
                </a:solidFill>
              </a:rPr>
              <a:t>If you cannot understand your report, We are here to help.  Ask for assistance and we can walk you through a further explanation.</a:t>
            </a:r>
          </a:p>
        </p:txBody>
      </p:sp>
      <p:sp>
        <p:nvSpPr>
          <p:cNvPr id="6" name="Text Placeholder 5">
            <a:extLst>
              <a:ext uri="{FF2B5EF4-FFF2-40B4-BE49-F238E27FC236}">
                <a16:creationId xmlns:a16="http://schemas.microsoft.com/office/drawing/2014/main" id="{FC1CB878-9691-233E-AA1A-2A444F8CD712}"/>
              </a:ext>
            </a:extLst>
          </p:cNvPr>
          <p:cNvSpPr>
            <a:spLocks noGrp="1"/>
          </p:cNvSpPr>
          <p:nvPr>
            <p:ph type="body" sz="quarter" idx="15"/>
          </p:nvPr>
        </p:nvSpPr>
        <p:spPr>
          <a:xfrm>
            <a:off x="344715" y="3631623"/>
            <a:ext cx="5406571" cy="3226377"/>
          </a:xfrm>
        </p:spPr>
        <p:txBody>
          <a:bodyPr>
            <a:normAutofit/>
          </a:bodyPr>
          <a:lstStyle/>
          <a:p>
            <a:pPr marL="0" indent="0" eaLnBrk="1">
              <a:spcAft>
                <a:spcPts val="1293"/>
              </a:spcAft>
              <a:buNone/>
            </a:pPr>
            <a:r>
              <a:rPr lang="en-US" altLang="en-US" sz="3600" dirty="0"/>
              <a:t>One of the most common questions after reviewing personality type is: How common or frequent is my type?  </a:t>
            </a:r>
          </a:p>
          <a:p>
            <a:endParaRPr lang="en-US" dirty="0"/>
          </a:p>
        </p:txBody>
      </p:sp>
      <p:pic>
        <p:nvPicPr>
          <p:cNvPr id="7" name="Picture 6" descr="A person holding a piece of paper&#10;&#10;Description automatically generated">
            <a:extLst>
              <a:ext uri="{FF2B5EF4-FFF2-40B4-BE49-F238E27FC236}">
                <a16:creationId xmlns:a16="http://schemas.microsoft.com/office/drawing/2014/main" id="{33D6F1A6-21EE-31A2-FF7E-1B7960F3325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585" y="0"/>
            <a:ext cx="6025415" cy="3374863"/>
          </a:xfrm>
          <a:prstGeom prst="rect">
            <a:avLst/>
          </a:prstGeom>
        </p:spPr>
      </p:pic>
    </p:spTree>
    <p:extLst>
      <p:ext uri="{BB962C8B-B14F-4D97-AF65-F5344CB8AC3E}">
        <p14:creationId xmlns:p14="http://schemas.microsoft.com/office/powerpoint/2010/main" val="1852870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0BEB7-D8FC-DF64-5A4F-B3FEBDBCDA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31BA99-5339-BEFC-7887-B2A4384ABDE5}"/>
              </a:ext>
            </a:extLst>
          </p:cNvPr>
          <p:cNvSpPr>
            <a:spLocks noGrp="1"/>
          </p:cNvSpPr>
          <p:nvPr>
            <p:ph type="title"/>
          </p:nvPr>
        </p:nvSpPr>
        <p:spPr>
          <a:xfrm>
            <a:off x="4080446" y="211719"/>
            <a:ext cx="4031107" cy="876417"/>
          </a:xfrm>
        </p:spPr>
        <p:txBody>
          <a:bodyPr>
            <a:normAutofit fontScale="90000"/>
          </a:bodyPr>
          <a:lstStyle/>
          <a:p>
            <a:pPr algn="ctr" eaLnBrk="1"/>
            <a:r>
              <a:rPr lang="en-US" altLang="en-US" sz="4000" dirty="0"/>
              <a:t>Personality Makeup in U.S.*</a:t>
            </a:r>
          </a:p>
        </p:txBody>
      </p:sp>
      <p:sp>
        <p:nvSpPr>
          <p:cNvPr id="5" name="Text Placeholder 4">
            <a:extLst>
              <a:ext uri="{FF2B5EF4-FFF2-40B4-BE49-F238E27FC236}">
                <a16:creationId xmlns:a16="http://schemas.microsoft.com/office/drawing/2014/main" id="{6569AABB-23B2-1D68-821D-58A30422FBCF}"/>
              </a:ext>
            </a:extLst>
          </p:cNvPr>
          <p:cNvSpPr>
            <a:spLocks noGrp="1"/>
          </p:cNvSpPr>
          <p:nvPr>
            <p:ph type="body" sz="quarter" idx="15"/>
          </p:nvPr>
        </p:nvSpPr>
        <p:spPr>
          <a:xfrm>
            <a:off x="4230681" y="1608481"/>
            <a:ext cx="3708399" cy="5049611"/>
          </a:xfrm>
        </p:spPr>
        <p:txBody>
          <a:bodyPr>
            <a:normAutofit lnSpcReduction="10000"/>
          </a:bodyPr>
          <a:lstStyle/>
          <a:p>
            <a:pPr marL="0" indent="0" algn="ctr" eaLnBrk="1">
              <a:lnSpc>
                <a:spcPct val="100000"/>
              </a:lnSpc>
              <a:spcAft>
                <a:spcPts val="1293"/>
              </a:spcAft>
              <a:buNone/>
              <a:defRPr/>
            </a:pPr>
            <a:r>
              <a:rPr lang="en-US" altLang="en-US" sz="2400" dirty="0"/>
              <a:t>Extravert 49.3%  </a:t>
            </a:r>
          </a:p>
          <a:p>
            <a:pPr marL="0" indent="0" algn="ctr" eaLnBrk="1">
              <a:lnSpc>
                <a:spcPct val="100000"/>
              </a:lnSpc>
              <a:spcAft>
                <a:spcPts val="1293"/>
              </a:spcAft>
              <a:buNone/>
              <a:defRPr/>
            </a:pPr>
            <a:r>
              <a:rPr lang="en-US" altLang="en-US" sz="2400" dirty="0"/>
              <a:t>Introvert 50.7%</a:t>
            </a:r>
          </a:p>
          <a:p>
            <a:pPr marL="0" indent="0" algn="ctr" eaLnBrk="1">
              <a:lnSpc>
                <a:spcPct val="100000"/>
              </a:lnSpc>
              <a:spcAft>
                <a:spcPts val="1293"/>
              </a:spcAft>
              <a:buNone/>
              <a:defRPr/>
            </a:pPr>
            <a:r>
              <a:rPr lang="en-US" altLang="en-US" sz="2400" dirty="0"/>
              <a:t>Sensing 73.3%</a:t>
            </a:r>
          </a:p>
          <a:p>
            <a:pPr marL="0" indent="0" algn="ctr" eaLnBrk="1">
              <a:lnSpc>
                <a:spcPct val="100000"/>
              </a:lnSpc>
              <a:spcAft>
                <a:spcPts val="1293"/>
              </a:spcAft>
              <a:buNone/>
              <a:defRPr/>
            </a:pPr>
            <a:r>
              <a:rPr lang="en-US" altLang="en-US" sz="2400" dirty="0" err="1"/>
              <a:t>iNtuitive</a:t>
            </a:r>
            <a:r>
              <a:rPr lang="en-US" altLang="en-US" sz="2400" dirty="0"/>
              <a:t>  26.7%</a:t>
            </a:r>
          </a:p>
          <a:p>
            <a:pPr marL="0" indent="0" algn="ctr" eaLnBrk="1">
              <a:lnSpc>
                <a:spcPct val="100000"/>
              </a:lnSpc>
              <a:spcAft>
                <a:spcPts val="1293"/>
              </a:spcAft>
              <a:buNone/>
              <a:defRPr/>
            </a:pPr>
            <a:r>
              <a:rPr lang="en-US" altLang="en-US" sz="2400" dirty="0"/>
              <a:t>Thinking  40.2%</a:t>
            </a:r>
          </a:p>
          <a:p>
            <a:pPr marL="0" indent="0" algn="ctr" eaLnBrk="1">
              <a:lnSpc>
                <a:spcPct val="100000"/>
              </a:lnSpc>
              <a:spcAft>
                <a:spcPts val="1293"/>
              </a:spcAft>
              <a:buNone/>
              <a:defRPr/>
            </a:pPr>
            <a:r>
              <a:rPr lang="en-US" altLang="en-US" sz="2400" dirty="0"/>
              <a:t>Feeling 59.8%</a:t>
            </a:r>
          </a:p>
          <a:p>
            <a:pPr marL="0" indent="0" algn="ctr" eaLnBrk="1">
              <a:lnSpc>
                <a:spcPct val="100000"/>
              </a:lnSpc>
              <a:spcAft>
                <a:spcPts val="1293"/>
              </a:spcAft>
              <a:buNone/>
              <a:defRPr/>
            </a:pPr>
            <a:r>
              <a:rPr lang="en-US" altLang="en-US" sz="2400" dirty="0"/>
              <a:t>Judging 54.1%	</a:t>
            </a:r>
          </a:p>
          <a:p>
            <a:pPr marL="0" indent="0" algn="ctr" eaLnBrk="1">
              <a:lnSpc>
                <a:spcPct val="100000"/>
              </a:lnSpc>
              <a:spcAft>
                <a:spcPts val="1293"/>
              </a:spcAft>
              <a:buNone/>
              <a:defRPr/>
            </a:pPr>
            <a:r>
              <a:rPr lang="en-US" altLang="en-US" sz="2400" dirty="0"/>
              <a:t>Perceptive 45.9%</a:t>
            </a:r>
          </a:p>
          <a:p>
            <a:pPr marL="0" indent="0" eaLnBrk="1">
              <a:spcAft>
                <a:spcPts val="1293"/>
              </a:spcAft>
              <a:defRPr/>
            </a:pPr>
            <a:endParaRPr lang="en-US" altLang="en-US" sz="1600" dirty="0">
              <a:solidFill>
                <a:srgbClr val="000000"/>
              </a:solidFill>
            </a:endParaRPr>
          </a:p>
          <a:p>
            <a:endParaRPr lang="en-US" dirty="0"/>
          </a:p>
        </p:txBody>
      </p:sp>
      <p:pic>
        <p:nvPicPr>
          <p:cNvPr id="4" name="Picture 3" descr="A puzzle of a head with different colored pieces&#10;&#10;Description automatically generated">
            <a:extLst>
              <a:ext uri="{FF2B5EF4-FFF2-40B4-BE49-F238E27FC236}">
                <a16:creationId xmlns:a16="http://schemas.microsoft.com/office/drawing/2014/main" id="{09E23387-6F1B-C379-1FAF-52EB5E84057A}"/>
              </a:ext>
            </a:extLst>
          </p:cNvPr>
          <p:cNvPicPr>
            <a:picLocks noChangeAspect="1"/>
          </p:cNvPicPr>
          <p:nvPr/>
        </p:nvPicPr>
        <p:blipFill>
          <a:blip r:embed="rId2">
            <a:extLst>
              <a:ext uri="{837473B0-CC2E-450A-ABE3-18F120FF3D39}">
                <a1611:picAttrSrcUrl xmlns:a1611="http://schemas.microsoft.com/office/drawing/2016/11/main" r:id="rId3"/>
              </a:ext>
            </a:extLst>
          </a:blip>
          <a:srcRect l="50000" t="17500"/>
          <a:stretch/>
        </p:blipFill>
        <p:spPr>
          <a:xfrm>
            <a:off x="8656073" y="1369456"/>
            <a:ext cx="3080520" cy="3812144"/>
          </a:xfrm>
          <a:prstGeom prst="rect">
            <a:avLst/>
          </a:prstGeom>
        </p:spPr>
      </p:pic>
      <p:sp>
        <p:nvSpPr>
          <p:cNvPr id="8" name="Picture Placeholder 7">
            <a:extLst>
              <a:ext uri="{FF2B5EF4-FFF2-40B4-BE49-F238E27FC236}">
                <a16:creationId xmlns:a16="http://schemas.microsoft.com/office/drawing/2014/main" id="{8EFA355C-9B98-E588-FC05-569FA7CBA1E9}"/>
              </a:ext>
            </a:extLst>
          </p:cNvPr>
          <p:cNvSpPr>
            <a:spLocks noGrp="1"/>
          </p:cNvSpPr>
          <p:nvPr>
            <p:ph type="pic" sz="quarter" idx="17"/>
          </p:nvPr>
        </p:nvSpPr>
        <p:spPr/>
        <p:txBody>
          <a:bodyPr/>
          <a:lstStyle/>
          <a:p>
            <a:endParaRPr lang="en-US"/>
          </a:p>
        </p:txBody>
      </p:sp>
      <p:pic>
        <p:nvPicPr>
          <p:cNvPr id="16" name="Picture Placeholder 15" descr="A group of people's heads&#10;&#10;Description automatically generated">
            <a:extLst>
              <a:ext uri="{FF2B5EF4-FFF2-40B4-BE49-F238E27FC236}">
                <a16:creationId xmlns:a16="http://schemas.microsoft.com/office/drawing/2014/main" id="{E9F6C568-B6D7-FDEE-4E03-8C24308B1CFA}"/>
              </a:ext>
            </a:extLst>
          </p:cNvPr>
          <p:cNvPicPr>
            <a:picLocks noGrp="1" noChangeAspect="1"/>
          </p:cNvPicPr>
          <p:nvPr>
            <p:ph type="pic" sz="quarter" idx="16"/>
          </p:nvPr>
        </p:nvPicPr>
        <p:blipFill>
          <a:blip r:embed="rId4">
            <a:extLst>
              <a:ext uri="{837473B0-CC2E-450A-ABE3-18F120FF3D39}">
                <a1611:picAttrSrcUrl xmlns:a1611="http://schemas.microsoft.com/office/drawing/2016/11/main" r:id="rId5"/>
              </a:ext>
            </a:extLst>
          </a:blip>
          <a:srcRect l="22944" r="22944"/>
          <a:stretch>
            <a:fillRect/>
          </a:stretch>
        </p:blipFill>
        <p:spPr/>
      </p:pic>
      <p:pic>
        <p:nvPicPr>
          <p:cNvPr id="17" name="Picture Placeholder 15" descr="A group of people's heads">
            <a:extLst>
              <a:ext uri="{FF2B5EF4-FFF2-40B4-BE49-F238E27FC236}">
                <a16:creationId xmlns:a16="http://schemas.microsoft.com/office/drawing/2014/main" id="{333C3016-7875-8F7D-FFD9-F6D13E584E3B}"/>
              </a:ext>
            </a:extLst>
          </p:cNvPr>
          <p:cNvPicPr>
            <a:picLocks noChangeAspect="1"/>
          </p:cNvPicPr>
          <p:nvPr/>
        </p:nvPicPr>
        <p:blipFill>
          <a:blip r:embed="rId4">
            <a:extLst>
              <a:ext uri="{837473B0-CC2E-450A-ABE3-18F120FF3D39}">
                <a1611:picAttrSrcUrl xmlns:a1611="http://schemas.microsoft.com/office/drawing/2016/11/main" r:id="rId5"/>
              </a:ext>
            </a:extLst>
          </a:blip>
          <a:srcRect l="22944" r="22944"/>
          <a:stretch>
            <a:fillRect/>
          </a:stretch>
        </p:blipFill>
        <p:spPr>
          <a:xfrm flipH="1">
            <a:off x="8483600" y="0"/>
            <a:ext cx="3708400" cy="6908718"/>
          </a:xfrm>
          <a:prstGeom prst="rect">
            <a:avLst/>
          </a:prstGeom>
          <a:solidFill>
            <a:schemeClr val="bg1">
              <a:lumMod val="95000"/>
            </a:schemeClr>
          </a:solidFill>
        </p:spPr>
      </p:pic>
    </p:spTree>
    <p:extLst>
      <p:ext uri="{BB962C8B-B14F-4D97-AF65-F5344CB8AC3E}">
        <p14:creationId xmlns:p14="http://schemas.microsoft.com/office/powerpoint/2010/main" val="3602995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01635-E54F-A1A8-1AF5-78AAD526622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123BFC3-013E-C24B-2C2F-A42B225572FB}"/>
              </a:ext>
            </a:extLst>
          </p:cNvPr>
          <p:cNvSpPr>
            <a:spLocks noGrp="1"/>
          </p:cNvSpPr>
          <p:nvPr>
            <p:ph type="title"/>
          </p:nvPr>
        </p:nvSpPr>
        <p:spPr>
          <a:xfrm>
            <a:off x="838200" y="21133"/>
            <a:ext cx="4008437" cy="957275"/>
          </a:xfrm>
        </p:spPr>
        <p:txBody>
          <a:bodyPr/>
          <a:lstStyle/>
          <a:p>
            <a:r>
              <a:rPr lang="en-US" dirty="0"/>
              <a:t>Type Questions</a:t>
            </a:r>
          </a:p>
        </p:txBody>
      </p:sp>
      <p:sp>
        <p:nvSpPr>
          <p:cNvPr id="8" name="Text Placeholder 7">
            <a:extLst>
              <a:ext uri="{FF2B5EF4-FFF2-40B4-BE49-F238E27FC236}">
                <a16:creationId xmlns:a16="http://schemas.microsoft.com/office/drawing/2014/main" id="{2831510E-ED98-58B4-C922-A43E30A3D048}"/>
              </a:ext>
            </a:extLst>
          </p:cNvPr>
          <p:cNvSpPr>
            <a:spLocks noGrp="1"/>
          </p:cNvSpPr>
          <p:nvPr>
            <p:ph type="body" sz="quarter" idx="11"/>
          </p:nvPr>
        </p:nvSpPr>
        <p:spPr>
          <a:xfrm>
            <a:off x="934053" y="3419856"/>
            <a:ext cx="4008438" cy="2560899"/>
          </a:xfrm>
        </p:spPr>
        <p:txBody>
          <a:bodyPr/>
          <a:lstStyle/>
          <a:p>
            <a:pPr eaLnBrk="1">
              <a:spcAft>
                <a:spcPts val="1293"/>
              </a:spcAft>
            </a:pPr>
            <a:r>
              <a:rPr lang="en-US" altLang="en-US" sz="2400" b="1" dirty="0"/>
              <a:t>INFJ</a:t>
            </a:r>
            <a:r>
              <a:rPr lang="en-US" altLang="en-US" sz="2400" dirty="0"/>
              <a:t> is the least common type (1-3%), but many other types are approximately 2-5% of those scored (INTJ, INTP, ENTP, ENFJ, ENTJ).</a:t>
            </a:r>
          </a:p>
          <a:p>
            <a:pPr eaLnBrk="1">
              <a:spcAft>
                <a:spcPts val="1293"/>
              </a:spcAft>
            </a:pPr>
            <a:r>
              <a:rPr lang="en-US" altLang="en-US" sz="2400" dirty="0"/>
              <a:t>The remaining personality types make up from 4-9% of the population tested.</a:t>
            </a:r>
          </a:p>
        </p:txBody>
      </p:sp>
      <p:sp>
        <p:nvSpPr>
          <p:cNvPr id="3" name="Text Placeholder 2">
            <a:extLst>
              <a:ext uri="{FF2B5EF4-FFF2-40B4-BE49-F238E27FC236}">
                <a16:creationId xmlns:a16="http://schemas.microsoft.com/office/drawing/2014/main" id="{6C76B5A0-59C0-02AB-9601-8E40585ACD5D}"/>
              </a:ext>
            </a:extLst>
          </p:cNvPr>
          <p:cNvSpPr>
            <a:spLocks noGrp="1"/>
          </p:cNvSpPr>
          <p:nvPr>
            <p:ph type="body" sz="quarter" idx="17"/>
          </p:nvPr>
        </p:nvSpPr>
        <p:spPr>
          <a:xfrm>
            <a:off x="6565392" y="537404"/>
            <a:ext cx="5130579" cy="5783192"/>
          </a:xfrm>
        </p:spPr>
        <p:txBody>
          <a:bodyPr>
            <a:normAutofit/>
          </a:bodyPr>
          <a:lstStyle/>
          <a:p>
            <a:pPr marL="457200" lvl="1" indent="0" eaLnBrk="1">
              <a:spcAft>
                <a:spcPts val="1032"/>
              </a:spcAft>
              <a:buNone/>
              <a:defRPr/>
            </a:pPr>
            <a:endParaRPr lang="en-US" altLang="en-US" sz="2800" dirty="0">
              <a:solidFill>
                <a:srgbClr val="000000"/>
              </a:solidFill>
            </a:endParaRPr>
          </a:p>
          <a:p>
            <a:pPr eaLnBrk="1">
              <a:spcAft>
                <a:spcPts val="1293"/>
              </a:spcAft>
            </a:pPr>
            <a:r>
              <a:rPr lang="en-US" altLang="en-US" sz="2800" dirty="0">
                <a:solidFill>
                  <a:srgbClr val="000000"/>
                </a:solidFill>
              </a:rPr>
              <a:t>For more information please visit:</a:t>
            </a:r>
          </a:p>
          <a:p>
            <a:pPr eaLnBrk="1">
              <a:spcAft>
                <a:spcPts val="1293"/>
              </a:spcAft>
            </a:pPr>
            <a:r>
              <a:rPr lang="en-US" altLang="en-US" sz="2800" dirty="0">
                <a:hlinkClick r:id="rId2"/>
              </a:rPr>
              <a:t>http://www.myersbriggs.org/my-mbti-personality-type/my-mbti-results/how-frequent-is-my-type.asp</a:t>
            </a:r>
            <a:endParaRPr lang="en-US" altLang="en-US" sz="2800" dirty="0">
              <a:solidFill>
                <a:srgbClr val="000000"/>
              </a:solidFill>
            </a:endParaRPr>
          </a:p>
          <a:p>
            <a:pPr eaLnBrk="1">
              <a:spcAft>
                <a:spcPts val="1293"/>
              </a:spcAft>
            </a:pPr>
            <a:r>
              <a:rPr lang="en-US" altLang="en-US" sz="2800" dirty="0">
                <a:solidFill>
                  <a:srgbClr val="000000"/>
                </a:solidFill>
              </a:rPr>
              <a:t>On the following pages, we will discuss the key questions related to personality typing, and you can learn the patterns that make up your personality.</a:t>
            </a:r>
          </a:p>
          <a:p>
            <a:endParaRPr lang="en-US" dirty="0"/>
          </a:p>
        </p:txBody>
      </p:sp>
      <p:sp>
        <p:nvSpPr>
          <p:cNvPr id="4" name="TextBox 3">
            <a:extLst>
              <a:ext uri="{FF2B5EF4-FFF2-40B4-BE49-F238E27FC236}">
                <a16:creationId xmlns:a16="http://schemas.microsoft.com/office/drawing/2014/main" id="{C5C42326-3CD4-E923-0B49-46871F7F3A4B}"/>
              </a:ext>
            </a:extLst>
          </p:cNvPr>
          <p:cNvSpPr txBox="1"/>
          <p:nvPr/>
        </p:nvSpPr>
        <p:spPr>
          <a:xfrm>
            <a:off x="838200" y="1059172"/>
            <a:ext cx="4200144" cy="1938992"/>
          </a:xfrm>
          <a:prstGeom prst="rect">
            <a:avLst/>
          </a:prstGeom>
          <a:noFill/>
        </p:spPr>
        <p:txBody>
          <a:bodyPr wrap="square">
            <a:spAutoFit/>
          </a:bodyPr>
          <a:lstStyle/>
          <a:p>
            <a:pPr eaLnBrk="1">
              <a:spcAft>
                <a:spcPts val="1293"/>
              </a:spcAft>
            </a:pPr>
            <a:r>
              <a:rPr lang="en-US" altLang="en-US" sz="2400" dirty="0">
                <a:solidFill>
                  <a:schemeClr val="bg1"/>
                </a:solidFill>
              </a:rPr>
              <a:t>The most common personality types include ISTJ (ranging from 11-14% of those tested), ISFJ (9-14%), ESTJ (8-12%) and ESFJ (9-13%).</a:t>
            </a:r>
          </a:p>
        </p:txBody>
      </p:sp>
    </p:spTree>
    <p:extLst>
      <p:ext uri="{BB962C8B-B14F-4D97-AF65-F5344CB8AC3E}">
        <p14:creationId xmlns:p14="http://schemas.microsoft.com/office/powerpoint/2010/main" val="3744108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1D50D-2D7E-3702-6E5A-0629C29D4E94}"/>
            </a:ext>
          </a:extLst>
        </p:cNvPr>
        <p:cNvGrpSpPr/>
        <p:nvPr/>
      </p:nvGrpSpPr>
      <p:grpSpPr>
        <a:xfrm>
          <a:off x="0" y="0"/>
          <a:ext cx="0" cy="0"/>
          <a:chOff x="0" y="0"/>
          <a:chExt cx="0" cy="0"/>
        </a:xfrm>
      </p:grpSpPr>
      <p:sp>
        <p:nvSpPr>
          <p:cNvPr id="21" name="Title 2">
            <a:extLst>
              <a:ext uri="{FF2B5EF4-FFF2-40B4-BE49-F238E27FC236}">
                <a16:creationId xmlns:a16="http://schemas.microsoft.com/office/drawing/2014/main" id="{DB20AD38-B5EC-6203-C72E-3E3525E34FCF}"/>
              </a:ext>
            </a:extLst>
          </p:cNvPr>
          <p:cNvSpPr>
            <a:spLocks noGrp="1"/>
          </p:cNvSpPr>
          <p:nvPr>
            <p:ph type="title"/>
          </p:nvPr>
        </p:nvSpPr>
        <p:spPr>
          <a:xfrm>
            <a:off x="798690" y="2040520"/>
            <a:ext cx="4120444" cy="1818655"/>
          </a:xfrm>
        </p:spPr>
        <p:txBody>
          <a:bodyPr/>
          <a:lstStyle/>
          <a:p>
            <a:r>
              <a:rPr lang="en-US" dirty="0"/>
              <a:t>Four MBTI Dichotomies</a:t>
            </a:r>
          </a:p>
        </p:txBody>
      </p:sp>
      <p:sp>
        <p:nvSpPr>
          <p:cNvPr id="23" name="Text Placeholder 3">
            <a:extLst>
              <a:ext uri="{FF2B5EF4-FFF2-40B4-BE49-F238E27FC236}">
                <a16:creationId xmlns:a16="http://schemas.microsoft.com/office/drawing/2014/main" id="{A8BA2AB5-E8B2-A5FF-D3B2-4B9752F99D0C}"/>
              </a:ext>
            </a:extLst>
          </p:cNvPr>
          <p:cNvSpPr>
            <a:spLocks noGrp="1"/>
          </p:cNvSpPr>
          <p:nvPr>
            <p:ph type="body" sz="quarter" idx="15"/>
          </p:nvPr>
        </p:nvSpPr>
        <p:spPr>
          <a:xfrm>
            <a:off x="798690" y="4031658"/>
            <a:ext cx="4120443" cy="338549"/>
          </a:xfrm>
        </p:spPr>
        <p:txBody>
          <a:bodyPr>
            <a:noAutofit/>
          </a:bodyPr>
          <a:lstStyle/>
          <a:p>
            <a:r>
              <a:rPr lang="en-US" sz="2000" dirty="0"/>
              <a:t>Where do we get our energy?</a:t>
            </a:r>
          </a:p>
        </p:txBody>
      </p:sp>
      <p:sp>
        <p:nvSpPr>
          <p:cNvPr id="10" name="Rectangle 9">
            <a:extLst>
              <a:ext uri="{FF2B5EF4-FFF2-40B4-BE49-F238E27FC236}">
                <a16:creationId xmlns:a16="http://schemas.microsoft.com/office/drawing/2014/main" id="{92EBF75C-65A8-88FE-CA6C-B26A171EF16F}"/>
              </a:ext>
            </a:extLst>
          </p:cNvPr>
          <p:cNvSpPr/>
          <p:nvPr/>
        </p:nvSpPr>
        <p:spPr>
          <a:xfrm>
            <a:off x="5240335" y="85724"/>
            <a:ext cx="6819900" cy="668655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3B5B9C3F-EE91-1D91-50EE-F9EBAAB191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95"/>
          <a:stretch/>
        </p:blipFill>
        <p:spPr bwMode="auto">
          <a:xfrm>
            <a:off x="5724144" y="617306"/>
            <a:ext cx="5852045" cy="562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7875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0F407-D1E9-FDCE-673C-15D11FC80E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1FE7DB-B8BC-C6A6-62CF-522110BD257C}"/>
              </a:ext>
            </a:extLst>
          </p:cNvPr>
          <p:cNvSpPr>
            <a:spLocks noGrp="1"/>
          </p:cNvSpPr>
          <p:nvPr>
            <p:ph type="title"/>
          </p:nvPr>
        </p:nvSpPr>
        <p:spPr>
          <a:xfrm>
            <a:off x="934052" y="161913"/>
            <a:ext cx="3015267" cy="686746"/>
          </a:xfrm>
        </p:spPr>
        <p:txBody>
          <a:bodyPr>
            <a:normAutofit/>
          </a:bodyPr>
          <a:lstStyle/>
          <a:p>
            <a:r>
              <a:rPr lang="en-US" sz="3800" dirty="0"/>
              <a:t>Key Questions</a:t>
            </a:r>
          </a:p>
        </p:txBody>
      </p:sp>
      <p:sp>
        <p:nvSpPr>
          <p:cNvPr id="8" name="Text Placeholder 7">
            <a:extLst>
              <a:ext uri="{FF2B5EF4-FFF2-40B4-BE49-F238E27FC236}">
                <a16:creationId xmlns:a16="http://schemas.microsoft.com/office/drawing/2014/main" id="{055D0D89-A551-8B8A-94A5-744F3D93E140}"/>
              </a:ext>
            </a:extLst>
          </p:cNvPr>
          <p:cNvSpPr>
            <a:spLocks noGrp="1"/>
          </p:cNvSpPr>
          <p:nvPr>
            <p:ph type="body" sz="quarter" idx="11"/>
          </p:nvPr>
        </p:nvSpPr>
        <p:spPr>
          <a:xfrm>
            <a:off x="934052" y="3538728"/>
            <a:ext cx="4488340" cy="2999232"/>
          </a:xfrm>
        </p:spPr>
        <p:txBody>
          <a:bodyPr/>
          <a:lstStyle/>
          <a:p>
            <a:pPr eaLnBrk="1">
              <a:spcAft>
                <a:spcPts val="1293"/>
              </a:spcAft>
            </a:pPr>
            <a:r>
              <a:rPr lang="en-US" altLang="en-US" sz="2800" b="1" dirty="0"/>
              <a:t>Information</a:t>
            </a:r>
            <a:r>
              <a:rPr lang="en-US" altLang="en-US" sz="2800" dirty="0"/>
              <a:t>: Do you prefer to focus on the basic information you take in or do you prefer to interpret and add meaning? This is called Sensing (S) or Intuition (N).</a:t>
            </a:r>
          </a:p>
        </p:txBody>
      </p:sp>
      <p:sp>
        <p:nvSpPr>
          <p:cNvPr id="3" name="Text Placeholder 2">
            <a:extLst>
              <a:ext uri="{FF2B5EF4-FFF2-40B4-BE49-F238E27FC236}">
                <a16:creationId xmlns:a16="http://schemas.microsoft.com/office/drawing/2014/main" id="{11971C4A-3FB4-EE7F-1488-48B8C2DC55BB}"/>
              </a:ext>
            </a:extLst>
          </p:cNvPr>
          <p:cNvSpPr>
            <a:spLocks noGrp="1"/>
          </p:cNvSpPr>
          <p:nvPr>
            <p:ph type="body" sz="quarter" idx="17"/>
          </p:nvPr>
        </p:nvSpPr>
        <p:spPr>
          <a:xfrm>
            <a:off x="6565392" y="684654"/>
            <a:ext cx="5130579" cy="5783192"/>
          </a:xfrm>
        </p:spPr>
        <p:txBody>
          <a:bodyPr>
            <a:normAutofit/>
          </a:bodyPr>
          <a:lstStyle/>
          <a:p>
            <a:pPr eaLnBrk="1">
              <a:spcAft>
                <a:spcPts val="1293"/>
              </a:spcAft>
            </a:pPr>
            <a:r>
              <a:rPr lang="en-US" altLang="en-US" sz="2800" b="1" dirty="0">
                <a:solidFill>
                  <a:srgbClr val="000000"/>
                </a:solidFill>
              </a:rPr>
              <a:t>Decisions</a:t>
            </a:r>
            <a:r>
              <a:rPr lang="en-US" altLang="en-US" sz="2800" dirty="0">
                <a:solidFill>
                  <a:srgbClr val="000000"/>
                </a:solidFill>
              </a:rPr>
              <a:t>: When making decisions, do you prefer to first look at logic and consistency or first look at the people and special circumstances? This is called Thinking (T) or Feeling (F).</a:t>
            </a:r>
          </a:p>
          <a:p>
            <a:pPr eaLnBrk="1">
              <a:spcAft>
                <a:spcPts val="1293"/>
              </a:spcAft>
            </a:pPr>
            <a:r>
              <a:rPr lang="en-US" altLang="en-US" sz="2800" b="1" dirty="0">
                <a:solidFill>
                  <a:srgbClr val="000000"/>
                </a:solidFill>
              </a:rPr>
              <a:t>Structure/Organization</a:t>
            </a:r>
            <a:r>
              <a:rPr lang="en-US" altLang="en-US" sz="2800" dirty="0">
                <a:solidFill>
                  <a:srgbClr val="000000"/>
                </a:solidFill>
              </a:rPr>
              <a:t>: In dealing with the outside world, do you prefer to get things decided or do you prefer to stay open to new information and options? This is called Judging (J) or Perceiving (P).</a:t>
            </a:r>
          </a:p>
          <a:p>
            <a:endParaRPr lang="en-US" dirty="0"/>
          </a:p>
        </p:txBody>
      </p:sp>
      <p:sp>
        <p:nvSpPr>
          <p:cNvPr id="4" name="TextBox 3">
            <a:extLst>
              <a:ext uri="{FF2B5EF4-FFF2-40B4-BE49-F238E27FC236}">
                <a16:creationId xmlns:a16="http://schemas.microsoft.com/office/drawing/2014/main" id="{AED52C24-D697-57B3-C15D-BCB40F2F38E4}"/>
              </a:ext>
            </a:extLst>
          </p:cNvPr>
          <p:cNvSpPr txBox="1"/>
          <p:nvPr/>
        </p:nvSpPr>
        <p:spPr>
          <a:xfrm>
            <a:off x="810927" y="848659"/>
            <a:ext cx="4895088" cy="2246769"/>
          </a:xfrm>
          <a:prstGeom prst="rect">
            <a:avLst/>
          </a:prstGeom>
          <a:noFill/>
        </p:spPr>
        <p:txBody>
          <a:bodyPr wrap="square">
            <a:spAutoFit/>
          </a:bodyPr>
          <a:lstStyle/>
          <a:p>
            <a:pPr eaLnBrk="1">
              <a:spcAft>
                <a:spcPts val="1293"/>
              </a:spcAft>
            </a:pPr>
            <a:r>
              <a:rPr lang="en-US" altLang="en-US" sz="2800" b="1" dirty="0">
                <a:solidFill>
                  <a:schemeClr val="bg1"/>
                </a:solidFill>
              </a:rPr>
              <a:t>Favorite world/Energy</a:t>
            </a:r>
            <a:r>
              <a:rPr lang="en-US" altLang="en-US" sz="2800" dirty="0">
                <a:solidFill>
                  <a:schemeClr val="bg1"/>
                </a:solidFill>
              </a:rPr>
              <a:t>: Do you prefer to focus on the outer world or on your own inner world? This is called Extraversion (E) or Introversion (I).</a:t>
            </a:r>
          </a:p>
        </p:txBody>
      </p:sp>
    </p:spTree>
    <p:extLst>
      <p:ext uri="{BB962C8B-B14F-4D97-AF65-F5344CB8AC3E}">
        <p14:creationId xmlns:p14="http://schemas.microsoft.com/office/powerpoint/2010/main" val="2827455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4EEFF-2F0B-2C5C-400B-2BE4BDF7A7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CD4AD6-1AD5-95C1-5007-B4E6C4525E25}"/>
              </a:ext>
            </a:extLst>
          </p:cNvPr>
          <p:cNvSpPr>
            <a:spLocks noGrp="1"/>
          </p:cNvSpPr>
          <p:nvPr>
            <p:ph type="title"/>
          </p:nvPr>
        </p:nvSpPr>
        <p:spPr/>
        <p:txBody>
          <a:bodyPr>
            <a:normAutofit/>
          </a:bodyPr>
          <a:lstStyle/>
          <a:p>
            <a:r>
              <a:rPr lang="en-US" altLang="en-US" sz="4000" dirty="0">
                <a:solidFill>
                  <a:srgbClr val="000000"/>
                </a:solidFill>
              </a:rPr>
              <a:t>People are Complex</a:t>
            </a:r>
            <a:br>
              <a:rPr lang="en-US" altLang="en-US" sz="4000" dirty="0">
                <a:solidFill>
                  <a:srgbClr val="000000"/>
                </a:solidFill>
              </a:rPr>
            </a:br>
            <a:endParaRPr lang="en-US" dirty="0"/>
          </a:p>
        </p:txBody>
      </p:sp>
      <p:sp>
        <p:nvSpPr>
          <p:cNvPr id="4" name="Text Placeholder 3">
            <a:extLst>
              <a:ext uri="{FF2B5EF4-FFF2-40B4-BE49-F238E27FC236}">
                <a16:creationId xmlns:a16="http://schemas.microsoft.com/office/drawing/2014/main" id="{79C4905B-9975-4BDF-E3BB-225AA4BDDDEC}"/>
              </a:ext>
            </a:extLst>
          </p:cNvPr>
          <p:cNvSpPr>
            <a:spLocks noGrp="1"/>
          </p:cNvSpPr>
          <p:nvPr>
            <p:ph type="body" sz="quarter" idx="14"/>
          </p:nvPr>
        </p:nvSpPr>
        <p:spPr>
          <a:xfrm>
            <a:off x="7325742" y="2043336"/>
            <a:ext cx="4544580" cy="382749"/>
          </a:xfrm>
        </p:spPr>
        <p:txBody>
          <a:bodyPr>
            <a:normAutofit/>
          </a:bodyPr>
          <a:lstStyle/>
          <a:p>
            <a:pPr marL="0" indent="0" eaLnBrk="1">
              <a:lnSpc>
                <a:spcPct val="83000"/>
              </a:lnSpc>
              <a:spcAft>
                <a:spcPts val="1293"/>
              </a:spcAft>
              <a:buNone/>
            </a:pPr>
            <a:r>
              <a:rPr lang="en-US" altLang="en-US" sz="2000" dirty="0">
                <a:solidFill>
                  <a:srgbClr val="000000"/>
                </a:solidFill>
              </a:rPr>
              <a:t>Preference (dominant function):</a:t>
            </a:r>
          </a:p>
        </p:txBody>
      </p:sp>
      <p:sp>
        <p:nvSpPr>
          <p:cNvPr id="5" name="Text Placeholder 4">
            <a:extLst>
              <a:ext uri="{FF2B5EF4-FFF2-40B4-BE49-F238E27FC236}">
                <a16:creationId xmlns:a16="http://schemas.microsoft.com/office/drawing/2014/main" id="{083502B4-AAA5-0930-99C4-B5A6C7D44AAB}"/>
              </a:ext>
            </a:extLst>
          </p:cNvPr>
          <p:cNvSpPr>
            <a:spLocks noGrp="1"/>
          </p:cNvSpPr>
          <p:nvPr>
            <p:ph type="body" sz="quarter" idx="16"/>
          </p:nvPr>
        </p:nvSpPr>
        <p:spPr>
          <a:xfrm>
            <a:off x="7124574" y="2728340"/>
            <a:ext cx="4544580" cy="3226378"/>
          </a:xfrm>
        </p:spPr>
        <p:txBody>
          <a:bodyPr/>
          <a:lstStyle/>
          <a:p>
            <a:pPr lvl="1" eaLnBrk="1">
              <a:spcAft>
                <a:spcPts val="1032"/>
              </a:spcAft>
              <a:buFont typeface="Times New Roman" panose="02020603050405020304" pitchFamily="18" charset="0"/>
              <a:buChar char="–"/>
            </a:pPr>
            <a:r>
              <a:rPr lang="en-US" altLang="en-US" sz="1996" dirty="0">
                <a:solidFill>
                  <a:srgbClr val="000000"/>
                </a:solidFill>
              </a:rPr>
              <a:t>It is </a:t>
            </a:r>
            <a:r>
              <a:rPr lang="en-US" altLang="en-US" sz="1996" b="1" i="1" dirty="0">
                <a:solidFill>
                  <a:srgbClr val="000000"/>
                </a:solidFill>
              </a:rPr>
              <a:t>absolutely critical</a:t>
            </a:r>
            <a:r>
              <a:rPr lang="en-US" altLang="en-US" sz="1996" dirty="0">
                <a:solidFill>
                  <a:srgbClr val="000000"/>
                </a:solidFill>
              </a:rPr>
              <a:t> to NOT use personality typing to stereotype individuals; in truth, we all have access to all eight functions at all times; one process will become dominant in most people and the other play a supporting role</a:t>
            </a:r>
          </a:p>
          <a:p>
            <a:endParaRPr lang="en-US" dirty="0"/>
          </a:p>
        </p:txBody>
      </p:sp>
      <p:sp>
        <p:nvSpPr>
          <p:cNvPr id="6" name="Text Placeholder 5">
            <a:extLst>
              <a:ext uri="{FF2B5EF4-FFF2-40B4-BE49-F238E27FC236}">
                <a16:creationId xmlns:a16="http://schemas.microsoft.com/office/drawing/2014/main" id="{A8C2B102-342E-0E9B-CEAF-7B155D2584CC}"/>
              </a:ext>
            </a:extLst>
          </p:cNvPr>
          <p:cNvSpPr>
            <a:spLocks noGrp="1"/>
          </p:cNvSpPr>
          <p:nvPr>
            <p:ph type="body" sz="quarter" idx="15"/>
          </p:nvPr>
        </p:nvSpPr>
        <p:spPr>
          <a:xfrm>
            <a:off x="41869" y="3674432"/>
            <a:ext cx="5709418" cy="3226377"/>
          </a:xfrm>
        </p:spPr>
        <p:txBody>
          <a:bodyPr>
            <a:normAutofit/>
          </a:bodyPr>
          <a:lstStyle/>
          <a:p>
            <a:pPr marL="914400" lvl="2" indent="0" eaLnBrk="1">
              <a:lnSpc>
                <a:spcPct val="83000"/>
              </a:lnSpc>
              <a:spcAft>
                <a:spcPts val="771"/>
              </a:spcAft>
              <a:buNone/>
            </a:pPr>
            <a:r>
              <a:rPr lang="en-US" altLang="en-US" sz="1996" dirty="0"/>
              <a:t>An Extravert will sometimes need to process things internally or have time along (be introverted)</a:t>
            </a:r>
          </a:p>
          <a:p>
            <a:pPr marL="914400" lvl="2" indent="0" eaLnBrk="1">
              <a:lnSpc>
                <a:spcPct val="83000"/>
              </a:lnSpc>
              <a:spcAft>
                <a:spcPts val="771"/>
              </a:spcAft>
              <a:buNone/>
            </a:pPr>
            <a:r>
              <a:rPr lang="en-US" altLang="en-US" sz="1996" dirty="0"/>
              <a:t>An </a:t>
            </a:r>
            <a:r>
              <a:rPr lang="en-US" altLang="en-US" sz="1996" dirty="0" err="1"/>
              <a:t>iNtuitive</a:t>
            </a:r>
            <a:r>
              <a:rPr lang="en-US" altLang="en-US" sz="1996" dirty="0"/>
              <a:t> will be perfectly capable of managing details using his/her Sensing skills</a:t>
            </a:r>
          </a:p>
          <a:p>
            <a:pPr marL="914400" lvl="2" indent="0" eaLnBrk="1">
              <a:lnSpc>
                <a:spcPct val="83000"/>
              </a:lnSpc>
              <a:spcAft>
                <a:spcPts val="771"/>
              </a:spcAft>
              <a:buNone/>
            </a:pPr>
            <a:r>
              <a:rPr lang="en-US" altLang="en-US" sz="1996" dirty="0"/>
              <a:t>A Thinker is very capable of Feeling, a Feeler is perfectly capable of Thinking</a:t>
            </a:r>
          </a:p>
          <a:p>
            <a:pPr lvl="2">
              <a:lnSpc>
                <a:spcPct val="83000"/>
              </a:lnSpc>
              <a:spcAft>
                <a:spcPts val="1032"/>
              </a:spcAft>
              <a:buFont typeface="Times New Roman" panose="02020603050405020304" pitchFamily="18" charset="0"/>
              <a:buChar char="–"/>
            </a:pPr>
            <a:r>
              <a:rPr lang="en-US" altLang="en-US" sz="1400" dirty="0"/>
              <a:t>Depending upon the level of the preference, it may be more or less difficult to use non-dominant functions</a:t>
            </a:r>
          </a:p>
          <a:p>
            <a:endParaRPr lang="en-US" dirty="0"/>
          </a:p>
        </p:txBody>
      </p:sp>
      <p:pic>
        <p:nvPicPr>
          <p:cNvPr id="1026" name="Picture 2">
            <a:extLst>
              <a:ext uri="{FF2B5EF4-FFF2-40B4-BE49-F238E27FC236}">
                <a16:creationId xmlns:a16="http://schemas.microsoft.com/office/drawing/2014/main" id="{DD14A0F9-E2F7-DF67-B645-1F64E1206C16}"/>
              </a:ext>
            </a:extLst>
          </p:cNvPr>
          <p:cNvPicPr>
            <a:picLocks noChangeAspect="1" noChangeArrowheads="1"/>
          </p:cNvPicPr>
          <p:nvPr/>
        </p:nvPicPr>
        <p:blipFill rotWithShape="1">
          <a:blip r:embed="rId2">
            <a:extLst>
              <a:ext uri="{837473B0-CC2E-450A-ABE3-18F120FF3D39}">
                <a1611:picAttrSrcUrl xmlns:a1611="http://schemas.microsoft.com/office/drawing/2016/11/main" r:id="rId3"/>
              </a:ext>
            </a:extLst>
          </a:blip>
          <a:srcRect l="4578" t="25802" r="-4578" b="33778"/>
          <a:stretch/>
        </p:blipFill>
        <p:spPr bwMode="auto">
          <a:xfrm>
            <a:off x="94222" y="-252692"/>
            <a:ext cx="6297053" cy="3635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603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8689-993F-63ED-E70A-EEB7024099F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0520A24-9A25-D4C8-4DD5-0CF20F2802CF}"/>
              </a:ext>
            </a:extLst>
          </p:cNvPr>
          <p:cNvSpPr>
            <a:spLocks noGrp="1"/>
          </p:cNvSpPr>
          <p:nvPr>
            <p:ph type="title"/>
          </p:nvPr>
        </p:nvSpPr>
        <p:spPr>
          <a:xfrm>
            <a:off x="314325" y="100836"/>
            <a:ext cx="4008437" cy="1395208"/>
          </a:xfrm>
        </p:spPr>
        <p:txBody>
          <a:bodyPr/>
          <a:lstStyle/>
          <a:p>
            <a:r>
              <a:rPr lang="en-US" dirty="0"/>
              <a:t>Components of Personality</a:t>
            </a:r>
          </a:p>
        </p:txBody>
      </p:sp>
      <p:sp>
        <p:nvSpPr>
          <p:cNvPr id="8" name="Text Placeholder 7">
            <a:extLst>
              <a:ext uri="{FF2B5EF4-FFF2-40B4-BE49-F238E27FC236}">
                <a16:creationId xmlns:a16="http://schemas.microsoft.com/office/drawing/2014/main" id="{03361F95-08B1-D9DD-2679-9534E51FBBFC}"/>
              </a:ext>
            </a:extLst>
          </p:cNvPr>
          <p:cNvSpPr>
            <a:spLocks noGrp="1"/>
          </p:cNvSpPr>
          <p:nvPr>
            <p:ph type="body" sz="quarter" idx="11"/>
          </p:nvPr>
        </p:nvSpPr>
        <p:spPr/>
        <p:txBody>
          <a:bodyPr/>
          <a:lstStyle/>
          <a:p>
            <a:pPr eaLnBrk="1">
              <a:spcAft>
                <a:spcPts val="1293"/>
              </a:spcAft>
              <a:defRPr/>
            </a:pPr>
            <a:endParaRPr lang="en-US" altLang="en-US" sz="2177" dirty="0"/>
          </a:p>
        </p:txBody>
      </p:sp>
      <p:sp>
        <p:nvSpPr>
          <p:cNvPr id="3" name="Text Placeholder 2">
            <a:extLst>
              <a:ext uri="{FF2B5EF4-FFF2-40B4-BE49-F238E27FC236}">
                <a16:creationId xmlns:a16="http://schemas.microsoft.com/office/drawing/2014/main" id="{E3200D9A-30EE-716E-7319-FDFCB986A3CC}"/>
              </a:ext>
            </a:extLst>
          </p:cNvPr>
          <p:cNvSpPr>
            <a:spLocks noGrp="1"/>
          </p:cNvSpPr>
          <p:nvPr>
            <p:ph type="body" sz="quarter" idx="17"/>
          </p:nvPr>
        </p:nvSpPr>
        <p:spPr>
          <a:xfrm>
            <a:off x="6565392" y="537404"/>
            <a:ext cx="5130579" cy="5783192"/>
          </a:xfrm>
        </p:spPr>
        <p:txBody>
          <a:bodyPr>
            <a:normAutofit/>
          </a:bodyPr>
          <a:lstStyle/>
          <a:p>
            <a:pPr lvl="1" eaLnBrk="1">
              <a:lnSpc>
                <a:spcPct val="83000"/>
              </a:lnSpc>
              <a:spcAft>
                <a:spcPts val="1032"/>
              </a:spcAft>
              <a:buFont typeface="Times New Roman" panose="02020603050405020304" pitchFamily="18" charset="0"/>
              <a:buChar char="–"/>
            </a:pPr>
            <a:r>
              <a:rPr lang="en-US" altLang="en-US" sz="2177" dirty="0">
                <a:solidFill>
                  <a:srgbClr val="000000"/>
                </a:solidFill>
              </a:rPr>
              <a:t>Carl Jung introduced the notion about the Extraverted or introverted </a:t>
            </a:r>
            <a:r>
              <a:rPr lang="en-US" altLang="en-US" sz="2177" b="1" i="1" dirty="0">
                <a:solidFill>
                  <a:srgbClr val="000000"/>
                </a:solidFill>
              </a:rPr>
              <a:t>direction</a:t>
            </a:r>
            <a:r>
              <a:rPr lang="en-US" altLang="en-US" sz="2177" dirty="0">
                <a:solidFill>
                  <a:srgbClr val="000000"/>
                </a:solidFill>
              </a:rPr>
              <a:t> of each of the mental functions we will outline on the next few page (S/N; T/F).  Therefore, E/I is connected to these other preferences.</a:t>
            </a:r>
          </a:p>
          <a:p>
            <a:pPr lvl="1" eaLnBrk="1">
              <a:lnSpc>
                <a:spcPct val="83000"/>
              </a:lnSpc>
              <a:spcAft>
                <a:spcPts val="1032"/>
              </a:spcAft>
              <a:buFont typeface="Times New Roman" panose="02020603050405020304" pitchFamily="18" charset="0"/>
              <a:buChar char="–"/>
            </a:pPr>
            <a:r>
              <a:rPr lang="en-US" altLang="en-US" sz="2177" dirty="0">
                <a:solidFill>
                  <a:srgbClr val="000000"/>
                </a:solidFill>
              </a:rPr>
              <a:t>The </a:t>
            </a:r>
            <a:r>
              <a:rPr lang="en-US" altLang="en-US" sz="2177" b="1" i="1" dirty="0">
                <a:solidFill>
                  <a:srgbClr val="000000"/>
                </a:solidFill>
              </a:rPr>
              <a:t>direction</a:t>
            </a:r>
            <a:r>
              <a:rPr lang="en-US" altLang="en-US" sz="2177" dirty="0">
                <a:solidFill>
                  <a:srgbClr val="000000"/>
                </a:solidFill>
              </a:rPr>
              <a:t> points to the </a:t>
            </a:r>
            <a:r>
              <a:rPr lang="en-US" altLang="en-US" sz="2177" i="1" dirty="0">
                <a:solidFill>
                  <a:srgbClr val="000000"/>
                </a:solidFill>
              </a:rPr>
              <a:t>source of energy</a:t>
            </a:r>
            <a:r>
              <a:rPr lang="en-US" altLang="en-US" sz="2177" dirty="0">
                <a:solidFill>
                  <a:srgbClr val="000000"/>
                </a:solidFill>
              </a:rPr>
              <a:t> that feeds the dominant mental function. </a:t>
            </a:r>
          </a:p>
          <a:p>
            <a:pPr lvl="1" eaLnBrk="1">
              <a:lnSpc>
                <a:spcPct val="83000"/>
              </a:lnSpc>
              <a:spcAft>
                <a:spcPts val="1032"/>
              </a:spcAft>
              <a:buFont typeface="Times New Roman" panose="02020603050405020304" pitchFamily="18" charset="0"/>
              <a:buChar char="–"/>
            </a:pPr>
            <a:r>
              <a:rPr lang="en-US" altLang="en-US" sz="2177" dirty="0">
                <a:solidFill>
                  <a:srgbClr val="000000"/>
                </a:solidFill>
              </a:rPr>
              <a:t>An Extravert's </a:t>
            </a:r>
            <a:r>
              <a:rPr lang="en-US" altLang="en-US" sz="2177" b="1" dirty="0">
                <a:solidFill>
                  <a:srgbClr val="000000"/>
                </a:solidFill>
              </a:rPr>
              <a:t>source of energy</a:t>
            </a:r>
            <a:r>
              <a:rPr lang="en-US" altLang="en-US" sz="2177" dirty="0">
                <a:solidFill>
                  <a:srgbClr val="000000"/>
                </a:solidFill>
              </a:rPr>
              <a:t> is mainly found in the outside world (outside themselves), whereas an Introvert's </a:t>
            </a:r>
            <a:r>
              <a:rPr lang="en-US" altLang="en-US" sz="2177" b="1" i="1" dirty="0">
                <a:solidFill>
                  <a:srgbClr val="000000"/>
                </a:solidFill>
              </a:rPr>
              <a:t>source of energy</a:t>
            </a:r>
            <a:r>
              <a:rPr lang="en-US" altLang="en-US" sz="2177" dirty="0">
                <a:solidFill>
                  <a:srgbClr val="000000"/>
                </a:solidFill>
              </a:rPr>
              <a:t> is mainly found in his or her inner world (inside themselves).</a:t>
            </a:r>
          </a:p>
          <a:p>
            <a:endParaRPr lang="en-US" dirty="0"/>
          </a:p>
        </p:txBody>
      </p:sp>
      <p:pic>
        <p:nvPicPr>
          <p:cNvPr id="4" name="Picture 2">
            <a:extLst>
              <a:ext uri="{FF2B5EF4-FFF2-40B4-BE49-F238E27FC236}">
                <a16:creationId xmlns:a16="http://schemas.microsoft.com/office/drawing/2014/main" id="{82AF9A71-2E4B-43A2-8280-2C0B95D0304F}"/>
              </a:ext>
            </a:extLst>
          </p:cNvPr>
          <p:cNvPicPr>
            <a:picLocks noChangeAspect="1" noChangeArrowheads="1"/>
          </p:cNvPicPr>
          <p:nvPr/>
        </p:nvPicPr>
        <p:blipFill rotWithShape="1">
          <a:blip r:embed="rId2">
            <a:extLst>
              <a:ext uri="{837473B0-CC2E-450A-ABE3-18F120FF3D39}">
                <a1611:picAttrSrcUrl xmlns:a1611="http://schemas.microsoft.com/office/drawing/2016/11/main" r:id="rId3"/>
              </a:ext>
            </a:extLst>
          </a:blip>
          <a:srcRect t="18857" b="-1"/>
          <a:stretch/>
        </p:blipFill>
        <p:spPr bwMode="auto">
          <a:xfrm>
            <a:off x="143604" y="3032732"/>
            <a:ext cx="5676171" cy="34927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1EED36-7637-C84C-D44A-566F5DF32C22}"/>
              </a:ext>
            </a:extLst>
          </p:cNvPr>
          <p:cNvSpPr txBox="1"/>
          <p:nvPr/>
        </p:nvSpPr>
        <p:spPr>
          <a:xfrm>
            <a:off x="207612" y="1729447"/>
            <a:ext cx="3587148" cy="915956"/>
          </a:xfrm>
          <a:prstGeom prst="rect">
            <a:avLst/>
          </a:prstGeom>
          <a:noFill/>
        </p:spPr>
        <p:txBody>
          <a:bodyPr wrap="square">
            <a:spAutoFit/>
          </a:bodyPr>
          <a:lstStyle/>
          <a:p>
            <a:pPr eaLnBrk="1">
              <a:lnSpc>
                <a:spcPct val="83000"/>
              </a:lnSpc>
              <a:spcAft>
                <a:spcPts val="1293"/>
              </a:spcAft>
            </a:pPr>
            <a:r>
              <a:rPr lang="en-US" altLang="en-US" sz="3200" dirty="0">
                <a:solidFill>
                  <a:schemeClr val="bg1"/>
                </a:solidFill>
              </a:rPr>
              <a:t>Extravert/Introvert (E/I): Energy</a:t>
            </a:r>
          </a:p>
        </p:txBody>
      </p:sp>
    </p:spTree>
    <p:extLst>
      <p:ext uri="{BB962C8B-B14F-4D97-AF65-F5344CB8AC3E}">
        <p14:creationId xmlns:p14="http://schemas.microsoft.com/office/powerpoint/2010/main" val="361475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4BE63-1EB9-DE2D-101F-425A946177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32D3C98-B6BF-6B6D-4E0F-47491155B1F0}"/>
              </a:ext>
            </a:extLst>
          </p:cNvPr>
          <p:cNvSpPr>
            <a:spLocks noGrp="1"/>
          </p:cNvSpPr>
          <p:nvPr>
            <p:ph type="body" sz="quarter" idx="12"/>
          </p:nvPr>
        </p:nvSpPr>
        <p:spPr>
          <a:xfrm>
            <a:off x="877607" y="2962016"/>
            <a:ext cx="4819105" cy="382749"/>
          </a:xfrm>
        </p:spPr>
        <p:txBody>
          <a:bodyPr>
            <a:noAutofit/>
          </a:bodyPr>
          <a:lstStyle/>
          <a:p>
            <a:pPr eaLnBrk="1">
              <a:spcAft>
                <a:spcPts val="1293"/>
              </a:spcAft>
            </a:pPr>
            <a:r>
              <a:rPr lang="en-US" altLang="en-US" sz="2800" dirty="0"/>
              <a:t>We are Extroverting when we:</a:t>
            </a:r>
          </a:p>
        </p:txBody>
      </p:sp>
      <p:sp>
        <p:nvSpPr>
          <p:cNvPr id="3" name="Text Placeholder 2">
            <a:extLst>
              <a:ext uri="{FF2B5EF4-FFF2-40B4-BE49-F238E27FC236}">
                <a16:creationId xmlns:a16="http://schemas.microsoft.com/office/drawing/2014/main" id="{00953189-A036-1A41-E4A9-53ACB6B08E90}"/>
              </a:ext>
            </a:extLst>
          </p:cNvPr>
          <p:cNvSpPr>
            <a:spLocks noGrp="1"/>
          </p:cNvSpPr>
          <p:nvPr>
            <p:ph type="body" sz="quarter" idx="14"/>
          </p:nvPr>
        </p:nvSpPr>
        <p:spPr>
          <a:xfrm>
            <a:off x="6972685" y="2962016"/>
            <a:ext cx="4631051" cy="382749"/>
          </a:xfrm>
        </p:spPr>
        <p:txBody>
          <a:bodyPr>
            <a:noAutofit/>
          </a:bodyPr>
          <a:lstStyle/>
          <a:p>
            <a:pPr eaLnBrk="1">
              <a:spcAft>
                <a:spcPts val="1293"/>
              </a:spcAft>
            </a:pPr>
            <a:r>
              <a:rPr lang="en-US" altLang="en-US" sz="2800" dirty="0"/>
              <a:t>We are Introverting when we:</a:t>
            </a:r>
          </a:p>
        </p:txBody>
      </p:sp>
      <p:sp>
        <p:nvSpPr>
          <p:cNvPr id="4" name="Text Placeholder 3">
            <a:extLst>
              <a:ext uri="{FF2B5EF4-FFF2-40B4-BE49-F238E27FC236}">
                <a16:creationId xmlns:a16="http://schemas.microsoft.com/office/drawing/2014/main" id="{40ECF69D-ADD9-C7C0-2C8D-76825D714BDD}"/>
              </a:ext>
            </a:extLst>
          </p:cNvPr>
          <p:cNvSpPr>
            <a:spLocks noGrp="1"/>
          </p:cNvSpPr>
          <p:nvPr>
            <p:ph type="body" sz="quarter" idx="15"/>
          </p:nvPr>
        </p:nvSpPr>
        <p:spPr>
          <a:xfrm>
            <a:off x="877607" y="3366301"/>
            <a:ext cx="4340785" cy="3133089"/>
          </a:xfrm>
        </p:spPr>
        <p:txBody>
          <a:bodyPr>
            <a:normAutofit/>
          </a:bodyPr>
          <a:lstStyle/>
          <a:p>
            <a:pPr eaLnBrk="1">
              <a:spcAft>
                <a:spcPts val="1293"/>
              </a:spcAft>
              <a:buFont typeface="Times New Roman" panose="02020603050405020304" pitchFamily="18" charset="0"/>
              <a:buChar char="•"/>
            </a:pPr>
            <a:r>
              <a:rPr lang="en-US" altLang="en-US" sz="2000" dirty="0"/>
              <a:t>Talk to other people</a:t>
            </a:r>
          </a:p>
          <a:p>
            <a:pPr eaLnBrk="1">
              <a:spcAft>
                <a:spcPts val="1293"/>
              </a:spcAft>
              <a:buFont typeface="Times New Roman" panose="02020603050405020304" pitchFamily="18" charset="0"/>
              <a:buChar char="•"/>
            </a:pPr>
            <a:r>
              <a:rPr lang="en-US" altLang="en-US" sz="2000" dirty="0"/>
              <a:t>Listen to what someone is saying</a:t>
            </a:r>
          </a:p>
          <a:p>
            <a:pPr eaLnBrk="1">
              <a:spcAft>
                <a:spcPts val="1293"/>
              </a:spcAft>
              <a:buFont typeface="Times New Roman" panose="02020603050405020304" pitchFamily="18" charset="0"/>
              <a:buChar char="•"/>
            </a:pPr>
            <a:r>
              <a:rPr lang="en-US" altLang="en-US" sz="2000" dirty="0"/>
              <a:t>Cook dinner, or make a cup of coffee</a:t>
            </a:r>
          </a:p>
          <a:p>
            <a:pPr eaLnBrk="1">
              <a:spcAft>
                <a:spcPts val="1293"/>
              </a:spcAft>
              <a:buFont typeface="Times New Roman" panose="02020603050405020304" pitchFamily="18" charset="0"/>
              <a:buChar char="•"/>
            </a:pPr>
            <a:r>
              <a:rPr lang="en-US" altLang="en-US" sz="2000" dirty="0"/>
              <a:t>Work on a car</a:t>
            </a:r>
          </a:p>
          <a:p>
            <a:endParaRPr lang="en-US" dirty="0"/>
          </a:p>
        </p:txBody>
      </p:sp>
      <p:sp>
        <p:nvSpPr>
          <p:cNvPr id="5" name="Text Placeholder 4">
            <a:extLst>
              <a:ext uri="{FF2B5EF4-FFF2-40B4-BE49-F238E27FC236}">
                <a16:creationId xmlns:a16="http://schemas.microsoft.com/office/drawing/2014/main" id="{6E51E04A-8013-CA53-0AE8-956868C54ACD}"/>
              </a:ext>
            </a:extLst>
          </p:cNvPr>
          <p:cNvSpPr>
            <a:spLocks noGrp="1"/>
          </p:cNvSpPr>
          <p:nvPr>
            <p:ph type="body" sz="quarter" idx="16"/>
          </p:nvPr>
        </p:nvSpPr>
        <p:spPr>
          <a:xfrm>
            <a:off x="6972685" y="3366301"/>
            <a:ext cx="4342629" cy="3133089"/>
          </a:xfrm>
        </p:spPr>
        <p:txBody>
          <a:bodyPr>
            <a:normAutofit/>
          </a:bodyPr>
          <a:lstStyle/>
          <a:p>
            <a:pPr eaLnBrk="1">
              <a:spcAft>
                <a:spcPts val="1293"/>
              </a:spcAft>
              <a:buFont typeface="Times New Roman" panose="02020603050405020304" pitchFamily="18" charset="0"/>
              <a:buChar char="•"/>
            </a:pPr>
            <a:r>
              <a:rPr lang="en-US" altLang="en-US" sz="2000" dirty="0"/>
              <a:t>Read a book</a:t>
            </a:r>
          </a:p>
          <a:p>
            <a:pPr eaLnBrk="1">
              <a:spcAft>
                <a:spcPts val="1293"/>
              </a:spcAft>
              <a:buFont typeface="Times New Roman" panose="02020603050405020304" pitchFamily="18" charset="0"/>
              <a:buChar char="•"/>
            </a:pPr>
            <a:r>
              <a:rPr lang="en-US" altLang="en-US" sz="2000" dirty="0"/>
              <a:t>Think about what we want to say or do</a:t>
            </a:r>
          </a:p>
          <a:p>
            <a:pPr eaLnBrk="1">
              <a:spcAft>
                <a:spcPts val="1293"/>
              </a:spcAft>
              <a:buFont typeface="Times New Roman" panose="02020603050405020304" pitchFamily="18" charset="0"/>
              <a:buChar char="•"/>
            </a:pPr>
            <a:r>
              <a:rPr lang="en-US" altLang="en-US" sz="2000" dirty="0"/>
              <a:t>Are aware of how we feel</a:t>
            </a:r>
          </a:p>
          <a:p>
            <a:pPr eaLnBrk="1">
              <a:spcAft>
                <a:spcPts val="1293"/>
              </a:spcAft>
              <a:buFont typeface="Times New Roman" panose="02020603050405020304" pitchFamily="18" charset="0"/>
              <a:buChar char="•"/>
            </a:pPr>
            <a:r>
              <a:rPr lang="en-US" altLang="en-US" sz="2000" dirty="0"/>
              <a:t>Think through a problem so that we understand it</a:t>
            </a:r>
          </a:p>
          <a:p>
            <a:pPr marL="0" indent="0">
              <a:buNone/>
            </a:pPr>
            <a:endParaRPr lang="en-US" dirty="0"/>
          </a:p>
        </p:txBody>
      </p:sp>
      <p:sp>
        <p:nvSpPr>
          <p:cNvPr id="8" name="Title 7">
            <a:extLst>
              <a:ext uri="{FF2B5EF4-FFF2-40B4-BE49-F238E27FC236}">
                <a16:creationId xmlns:a16="http://schemas.microsoft.com/office/drawing/2014/main" id="{FEAEF465-39C9-4BDD-0AF8-CD24168A416C}"/>
              </a:ext>
            </a:extLst>
          </p:cNvPr>
          <p:cNvSpPr>
            <a:spLocks noGrp="1"/>
          </p:cNvSpPr>
          <p:nvPr>
            <p:ph type="title"/>
          </p:nvPr>
        </p:nvSpPr>
        <p:spPr>
          <a:xfrm>
            <a:off x="2528215" y="660362"/>
            <a:ext cx="7135570" cy="822240"/>
          </a:xfrm>
        </p:spPr>
        <p:txBody>
          <a:bodyPr/>
          <a:lstStyle/>
          <a:p>
            <a:pPr eaLnBrk="1">
              <a:lnSpc>
                <a:spcPct val="83000"/>
              </a:lnSpc>
              <a:spcAft>
                <a:spcPts val="1293"/>
              </a:spcAft>
            </a:pPr>
            <a:r>
              <a:rPr lang="en-US" altLang="en-US" sz="4000" dirty="0"/>
              <a:t>Extravert/Introvert (E/I): Energy</a:t>
            </a:r>
          </a:p>
        </p:txBody>
      </p:sp>
    </p:spTree>
    <p:extLst>
      <p:ext uri="{BB962C8B-B14F-4D97-AF65-F5344CB8AC3E}">
        <p14:creationId xmlns:p14="http://schemas.microsoft.com/office/powerpoint/2010/main" val="4282607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1D353-9D19-993C-6935-E3499D5CB2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107D9E-D325-CE5B-AA61-226987320705}"/>
              </a:ext>
            </a:extLst>
          </p:cNvPr>
          <p:cNvSpPr>
            <a:spLocks noGrp="1"/>
          </p:cNvSpPr>
          <p:nvPr>
            <p:ph type="title"/>
          </p:nvPr>
        </p:nvSpPr>
        <p:spPr/>
        <p:txBody>
          <a:bodyPr>
            <a:normAutofit fontScale="90000"/>
          </a:bodyPr>
          <a:lstStyle/>
          <a:p>
            <a:r>
              <a:rPr lang="en-US" altLang="en-US" sz="4000" dirty="0">
                <a:solidFill>
                  <a:srgbClr val="000000"/>
                </a:solidFill>
              </a:rPr>
              <a:t>E/I </a:t>
            </a:r>
            <a:r>
              <a:rPr lang="en-US" altLang="en-US" sz="4000" b="1" i="1" dirty="0">
                <a:solidFill>
                  <a:srgbClr val="000000"/>
                </a:solidFill>
              </a:rPr>
              <a:t>Questions:</a:t>
            </a:r>
            <a:br>
              <a:rPr lang="en-US" altLang="en-US" sz="4000" b="1" i="1" dirty="0">
                <a:solidFill>
                  <a:srgbClr val="000000"/>
                </a:solidFill>
              </a:rPr>
            </a:br>
            <a:br>
              <a:rPr lang="en-US" altLang="en-US" sz="4000" dirty="0">
                <a:solidFill>
                  <a:srgbClr val="000000"/>
                </a:solidFill>
              </a:rPr>
            </a:br>
            <a:endParaRPr lang="en-US" dirty="0"/>
          </a:p>
        </p:txBody>
      </p:sp>
      <p:sp>
        <p:nvSpPr>
          <p:cNvPr id="5" name="Text Placeholder 4">
            <a:extLst>
              <a:ext uri="{FF2B5EF4-FFF2-40B4-BE49-F238E27FC236}">
                <a16:creationId xmlns:a16="http://schemas.microsoft.com/office/drawing/2014/main" id="{A64D4822-F836-BCE0-C0E2-3F7FEE788D5F}"/>
              </a:ext>
            </a:extLst>
          </p:cNvPr>
          <p:cNvSpPr>
            <a:spLocks noGrp="1"/>
          </p:cNvSpPr>
          <p:nvPr>
            <p:ph type="body" sz="quarter" idx="16"/>
          </p:nvPr>
        </p:nvSpPr>
        <p:spPr>
          <a:xfrm>
            <a:off x="7124574" y="1947672"/>
            <a:ext cx="4544580" cy="4007046"/>
          </a:xfrm>
        </p:spPr>
        <p:txBody>
          <a:bodyPr>
            <a:normAutofit/>
          </a:bodyPr>
          <a:lstStyle/>
          <a:p>
            <a:pPr lvl="1" eaLnBrk="1">
              <a:spcAft>
                <a:spcPts val="1032"/>
              </a:spcAft>
              <a:buFont typeface="Times New Roman" panose="02020603050405020304" pitchFamily="18" charset="0"/>
              <a:buChar char="–"/>
            </a:pPr>
            <a:r>
              <a:rPr lang="en-US" altLang="en-US" sz="2177" dirty="0">
                <a:solidFill>
                  <a:srgbClr val="000000"/>
                </a:solidFill>
              </a:rPr>
              <a:t>Do you draw energy from being in a group?</a:t>
            </a:r>
          </a:p>
          <a:p>
            <a:pPr lvl="1" eaLnBrk="1">
              <a:spcAft>
                <a:spcPts val="1032"/>
              </a:spcAft>
              <a:buFont typeface="Times New Roman" panose="02020603050405020304" pitchFamily="18" charset="0"/>
              <a:buChar char="–"/>
            </a:pPr>
            <a:r>
              <a:rPr lang="en-US" altLang="en-US" sz="2177" dirty="0">
                <a:solidFill>
                  <a:srgbClr val="000000"/>
                </a:solidFill>
              </a:rPr>
              <a:t>Do you need alone time or solitary time to recover after being in a group?</a:t>
            </a:r>
          </a:p>
          <a:p>
            <a:pPr lvl="1" eaLnBrk="1">
              <a:spcAft>
                <a:spcPts val="1032"/>
              </a:spcAft>
              <a:buFont typeface="Times New Roman" panose="02020603050405020304" pitchFamily="18" charset="0"/>
              <a:buChar char="–"/>
            </a:pPr>
            <a:r>
              <a:rPr lang="en-US" altLang="en-US" sz="2177" dirty="0">
                <a:solidFill>
                  <a:srgbClr val="000000"/>
                </a:solidFill>
              </a:rPr>
              <a:t>Do you like to talk it out or run things by someone else prior to making a decision?</a:t>
            </a:r>
          </a:p>
          <a:p>
            <a:endParaRPr lang="en-US" dirty="0"/>
          </a:p>
        </p:txBody>
      </p:sp>
      <p:pic>
        <p:nvPicPr>
          <p:cNvPr id="9" name="Picture 2" descr="25 Introvert vs Extrovert Memes That Are Too Relatable">
            <a:extLst>
              <a:ext uri="{FF2B5EF4-FFF2-40B4-BE49-F238E27FC236}">
                <a16:creationId xmlns:a16="http://schemas.microsoft.com/office/drawing/2014/main" id="{D96980B3-AE7E-FBA1-FA28-BAE2F975B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366756"/>
            <a:ext cx="5591175" cy="612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338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p:txBody>
          <a:bodyPr/>
          <a:lstStyle/>
          <a:p>
            <a:pPr marL="104775" indent="0" eaLnBrk="1">
              <a:spcAft>
                <a:spcPts val="1425"/>
              </a:spcAft>
            </a:pPr>
            <a:r>
              <a:rPr lang="en-US" altLang="en-US" sz="2400" dirty="0"/>
              <a:t>On a note card the following:</a:t>
            </a:r>
          </a:p>
          <a:p>
            <a:pPr marL="447675" indent="-342900" eaLnBrk="1">
              <a:spcAft>
                <a:spcPts val="1425"/>
              </a:spcAft>
              <a:buFont typeface="Arial" panose="020B0604020202020204" pitchFamily="34" charset="0"/>
              <a:buChar char="•"/>
            </a:pPr>
            <a:r>
              <a:rPr lang="en-US" altLang="en-US" sz="3200" b="1" dirty="0"/>
              <a:t>a personality trait that irritates you </a:t>
            </a:r>
          </a:p>
          <a:p>
            <a:pPr marL="447675" indent="-342900" eaLnBrk="1">
              <a:spcAft>
                <a:spcPts val="1425"/>
              </a:spcAft>
              <a:buFont typeface="Arial" panose="020B0604020202020204" pitchFamily="34" charset="0"/>
              <a:buChar char="•"/>
            </a:pPr>
            <a:r>
              <a:rPr lang="en-US" altLang="en-US" sz="3200" b="1" dirty="0"/>
              <a:t>a personality trait that you admire in others</a:t>
            </a:r>
          </a:p>
          <a:p>
            <a:endParaRPr lang="en-US" dirty="0"/>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p:txBody>
          <a:bodyPr/>
          <a:lstStyle/>
          <a:p>
            <a:r>
              <a:rPr lang="en-US" dirty="0"/>
              <a:t>Activity</a:t>
            </a:r>
          </a:p>
        </p:txBody>
      </p:sp>
      <p:pic>
        <p:nvPicPr>
          <p:cNvPr id="7" name="Picture Placeholder 6"/>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a:stretch/>
        </p:blipFill>
        <p:spPr>
          <a:xfrm>
            <a:off x="909667" y="385823"/>
            <a:ext cx="4368386" cy="2820363"/>
          </a:xfrm>
        </p:spPr>
      </p:pic>
      <p:pic>
        <p:nvPicPr>
          <p:cNvPr id="9" name="Picture Placeholder 8"/>
          <p:cNvPicPr>
            <a:picLocks noGrp="1" noChangeAspect="1"/>
          </p:cNvPicPr>
          <p:nvPr>
            <p:ph type="pic" sz="quarter" idx="12"/>
          </p:nvPr>
        </p:nvPicPr>
        <p:blipFill>
          <a:blip r:embed="rId4">
            <a:extLst>
              <a:ext uri="{837473B0-CC2E-450A-ABE3-18F120FF3D39}">
                <a1611:picAttrSrcUrl xmlns:a1611="http://schemas.microsoft.com/office/drawing/2016/11/main" r:id="rId5"/>
              </a:ext>
            </a:extLst>
          </a:blip>
          <a:srcRect/>
          <a:stretch/>
        </p:blipFill>
        <p:spPr/>
      </p:pic>
    </p:spTree>
    <p:extLst>
      <p:ext uri="{BB962C8B-B14F-4D97-AF65-F5344CB8AC3E}">
        <p14:creationId xmlns:p14="http://schemas.microsoft.com/office/powerpoint/2010/main" val="429917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94A0E-75CC-B485-3877-36D45BB9020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FB79B8D-277B-8290-E0B4-886209F4FEE2}"/>
              </a:ext>
            </a:extLst>
          </p:cNvPr>
          <p:cNvSpPr>
            <a:spLocks noGrp="1"/>
          </p:cNvSpPr>
          <p:nvPr>
            <p:ph type="title"/>
          </p:nvPr>
        </p:nvSpPr>
        <p:spPr>
          <a:xfrm>
            <a:off x="314325" y="377061"/>
            <a:ext cx="4008437" cy="1395208"/>
          </a:xfrm>
        </p:spPr>
        <p:txBody>
          <a:bodyPr/>
          <a:lstStyle/>
          <a:p>
            <a:r>
              <a:rPr lang="en-US" dirty="0"/>
              <a:t>Components of Personality</a:t>
            </a:r>
          </a:p>
        </p:txBody>
      </p:sp>
      <p:sp>
        <p:nvSpPr>
          <p:cNvPr id="3" name="Text Placeholder 2">
            <a:extLst>
              <a:ext uri="{FF2B5EF4-FFF2-40B4-BE49-F238E27FC236}">
                <a16:creationId xmlns:a16="http://schemas.microsoft.com/office/drawing/2014/main" id="{AB8EA201-885D-279D-BEDB-18A6F4462ECD}"/>
              </a:ext>
            </a:extLst>
          </p:cNvPr>
          <p:cNvSpPr>
            <a:spLocks noGrp="1"/>
          </p:cNvSpPr>
          <p:nvPr>
            <p:ph type="body" sz="quarter" idx="17"/>
          </p:nvPr>
        </p:nvSpPr>
        <p:spPr>
          <a:xfrm>
            <a:off x="6565392" y="537404"/>
            <a:ext cx="5130579" cy="5783192"/>
          </a:xfrm>
        </p:spPr>
        <p:txBody>
          <a:bodyPr>
            <a:normAutofit/>
          </a:bodyPr>
          <a:lstStyle/>
          <a:p>
            <a:pPr lvl="1" eaLnBrk="1">
              <a:spcAft>
                <a:spcPts val="1032"/>
              </a:spcAft>
              <a:buFont typeface="Times New Roman" panose="02020603050405020304" pitchFamily="18" charset="0"/>
              <a:buChar char="–"/>
            </a:pPr>
            <a:r>
              <a:rPr lang="en-US" altLang="en-US" sz="2177" dirty="0">
                <a:solidFill>
                  <a:srgbClr val="000000"/>
                </a:solidFill>
              </a:rPr>
              <a:t>The first dichotomy Carl Jung observed was SN (Sensing/N for </a:t>
            </a:r>
            <a:r>
              <a:rPr lang="en-US" altLang="en-US" sz="2177" dirty="0" err="1">
                <a:solidFill>
                  <a:srgbClr val="000000"/>
                </a:solidFill>
              </a:rPr>
              <a:t>iNtuition</a:t>
            </a:r>
            <a:r>
              <a:rPr lang="en-US" altLang="en-US" sz="2177" dirty="0">
                <a:solidFill>
                  <a:srgbClr val="000000"/>
                </a:solidFill>
              </a:rPr>
              <a:t>)</a:t>
            </a:r>
          </a:p>
          <a:p>
            <a:pPr lvl="1" eaLnBrk="1">
              <a:spcAft>
                <a:spcPts val="1032"/>
              </a:spcAft>
              <a:buFont typeface="Times New Roman" panose="02020603050405020304" pitchFamily="18" charset="0"/>
              <a:buChar char="–"/>
            </a:pPr>
            <a:r>
              <a:rPr lang="en-US" altLang="en-US" sz="2177" dirty="0">
                <a:solidFill>
                  <a:srgbClr val="000000"/>
                </a:solidFill>
              </a:rPr>
              <a:t>S/N represents the way in which an individual </a:t>
            </a:r>
            <a:r>
              <a:rPr lang="en-US" altLang="en-US" sz="2177" b="1" i="1" dirty="0">
                <a:solidFill>
                  <a:srgbClr val="000000"/>
                </a:solidFill>
              </a:rPr>
              <a:t>receives information</a:t>
            </a:r>
            <a:r>
              <a:rPr lang="en-US" altLang="en-US" sz="2177" dirty="0">
                <a:solidFill>
                  <a:srgbClr val="000000"/>
                </a:solidFill>
              </a:rPr>
              <a:t>.  We all receive through our senses.</a:t>
            </a:r>
          </a:p>
          <a:p>
            <a:pPr lvl="1" eaLnBrk="1">
              <a:spcAft>
                <a:spcPts val="1032"/>
              </a:spcAft>
              <a:buFont typeface="Times New Roman" panose="02020603050405020304" pitchFamily="18" charset="0"/>
              <a:buChar char="–"/>
            </a:pPr>
            <a:r>
              <a:rPr lang="en-US" altLang="en-US" sz="2177" dirty="0">
                <a:solidFill>
                  <a:srgbClr val="000000"/>
                </a:solidFill>
              </a:rPr>
              <a:t>To people who fall into the Sensing category, information they receive through their senses </a:t>
            </a:r>
            <a:r>
              <a:rPr lang="en-US" altLang="en-US" sz="2177" b="1" i="1" dirty="0">
                <a:solidFill>
                  <a:srgbClr val="000000"/>
                </a:solidFill>
              </a:rPr>
              <a:t>directly</a:t>
            </a:r>
            <a:r>
              <a:rPr lang="en-US" altLang="en-US" sz="2177" dirty="0">
                <a:solidFill>
                  <a:srgbClr val="000000"/>
                </a:solidFill>
              </a:rPr>
              <a:t> is most important (literal, concrete). </a:t>
            </a:r>
          </a:p>
          <a:p>
            <a:pPr lvl="1" eaLnBrk="1">
              <a:spcAft>
                <a:spcPts val="1032"/>
              </a:spcAft>
              <a:buFont typeface="Times New Roman" panose="02020603050405020304" pitchFamily="18" charset="0"/>
              <a:buChar char="–"/>
            </a:pPr>
            <a:r>
              <a:rPr lang="en-US" altLang="en-US" sz="2177" dirty="0">
                <a:solidFill>
                  <a:srgbClr val="000000"/>
                </a:solidFill>
              </a:rPr>
              <a:t>People falling into the Intuition category mostly rely upon their </a:t>
            </a:r>
            <a:r>
              <a:rPr lang="en-US" altLang="en-US" sz="2177" b="1" i="1" dirty="0">
                <a:solidFill>
                  <a:srgbClr val="000000"/>
                </a:solidFill>
              </a:rPr>
              <a:t>conception</a:t>
            </a:r>
            <a:r>
              <a:rPr lang="en-US" altLang="en-US" sz="2177" dirty="0">
                <a:solidFill>
                  <a:srgbClr val="000000"/>
                </a:solidFill>
              </a:rPr>
              <a:t> about things, based on their </a:t>
            </a:r>
            <a:r>
              <a:rPr lang="en-US" altLang="en-US" sz="2177" b="1" i="1" dirty="0">
                <a:solidFill>
                  <a:srgbClr val="000000"/>
                </a:solidFill>
              </a:rPr>
              <a:t>perception</a:t>
            </a:r>
            <a:r>
              <a:rPr lang="en-US" altLang="en-US" sz="2177" dirty="0">
                <a:solidFill>
                  <a:srgbClr val="000000"/>
                </a:solidFill>
              </a:rPr>
              <a:t> of the world (ideas, concepts, possibilities, abstracts). They sense </a:t>
            </a:r>
            <a:r>
              <a:rPr lang="en-US" altLang="en-US" sz="2177" b="1" i="1" dirty="0">
                <a:solidFill>
                  <a:srgbClr val="000000"/>
                </a:solidFill>
              </a:rPr>
              <a:t>indirectly</a:t>
            </a:r>
            <a:r>
              <a:rPr lang="en-US" altLang="en-US" sz="2177" dirty="0">
                <a:solidFill>
                  <a:srgbClr val="000000"/>
                </a:solidFill>
              </a:rPr>
              <a:t>.</a:t>
            </a:r>
          </a:p>
          <a:p>
            <a:endParaRPr lang="en-US" dirty="0"/>
          </a:p>
        </p:txBody>
      </p:sp>
      <p:sp>
        <p:nvSpPr>
          <p:cNvPr id="7" name="TextBox 6">
            <a:extLst>
              <a:ext uri="{FF2B5EF4-FFF2-40B4-BE49-F238E27FC236}">
                <a16:creationId xmlns:a16="http://schemas.microsoft.com/office/drawing/2014/main" id="{C27203BB-5CE4-C50C-7064-C49531AEC707}"/>
              </a:ext>
            </a:extLst>
          </p:cNvPr>
          <p:cNvSpPr txBox="1"/>
          <p:nvPr/>
        </p:nvSpPr>
        <p:spPr>
          <a:xfrm>
            <a:off x="238125" y="2015197"/>
            <a:ext cx="4419252" cy="615553"/>
          </a:xfrm>
          <a:prstGeom prst="rect">
            <a:avLst/>
          </a:prstGeom>
          <a:noFill/>
        </p:spPr>
        <p:txBody>
          <a:bodyPr wrap="square">
            <a:spAutoFit/>
          </a:bodyPr>
          <a:lstStyle/>
          <a:p>
            <a:pPr eaLnBrk="1">
              <a:spcAft>
                <a:spcPts val="1293"/>
              </a:spcAft>
            </a:pPr>
            <a:r>
              <a:rPr lang="en-US" altLang="en-US" sz="3400" dirty="0">
                <a:solidFill>
                  <a:schemeClr val="bg1"/>
                </a:solidFill>
              </a:rPr>
              <a:t>Sensing/</a:t>
            </a:r>
            <a:r>
              <a:rPr lang="en-US" altLang="en-US" sz="3400" dirty="0" err="1">
                <a:solidFill>
                  <a:schemeClr val="bg1"/>
                </a:solidFill>
              </a:rPr>
              <a:t>iNtuition</a:t>
            </a:r>
            <a:r>
              <a:rPr lang="en-US" altLang="en-US" sz="3400" dirty="0">
                <a:solidFill>
                  <a:schemeClr val="bg1"/>
                </a:solidFill>
              </a:rPr>
              <a:t> (S/N)</a:t>
            </a:r>
          </a:p>
        </p:txBody>
      </p:sp>
      <p:pic>
        <p:nvPicPr>
          <p:cNvPr id="2052" name="Picture 4" descr="Intuition and Sensing: The Compilation Functions – @alittlebitofpersonality  on Tumblr">
            <a:extLst>
              <a:ext uri="{FF2B5EF4-FFF2-40B4-BE49-F238E27FC236}">
                <a16:creationId xmlns:a16="http://schemas.microsoft.com/office/drawing/2014/main" id="{3E3757AA-B125-2D40-32F3-DC60390463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364"/>
          <a:stretch/>
        </p:blipFill>
        <p:spPr bwMode="auto">
          <a:xfrm>
            <a:off x="138651" y="3153662"/>
            <a:ext cx="5775473" cy="34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050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5B362-C74A-E377-832D-B149539CA59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FB065C4-C16C-CC70-B8AC-2B2826894D39}"/>
              </a:ext>
            </a:extLst>
          </p:cNvPr>
          <p:cNvSpPr>
            <a:spLocks noGrp="1"/>
          </p:cNvSpPr>
          <p:nvPr>
            <p:ph type="body" sz="quarter" idx="12"/>
          </p:nvPr>
        </p:nvSpPr>
        <p:spPr>
          <a:xfrm>
            <a:off x="877607" y="2962016"/>
            <a:ext cx="4819105" cy="382749"/>
          </a:xfrm>
        </p:spPr>
        <p:txBody>
          <a:bodyPr>
            <a:noAutofit/>
          </a:bodyPr>
          <a:lstStyle/>
          <a:p>
            <a:pPr eaLnBrk="1">
              <a:spcAft>
                <a:spcPts val="1293"/>
              </a:spcAft>
            </a:pPr>
            <a:r>
              <a:rPr lang="en-US" altLang="en-US" sz="2800" dirty="0"/>
              <a:t>We are Sensing when we:</a:t>
            </a:r>
          </a:p>
        </p:txBody>
      </p:sp>
      <p:sp>
        <p:nvSpPr>
          <p:cNvPr id="3" name="Text Placeholder 2">
            <a:extLst>
              <a:ext uri="{FF2B5EF4-FFF2-40B4-BE49-F238E27FC236}">
                <a16:creationId xmlns:a16="http://schemas.microsoft.com/office/drawing/2014/main" id="{273958F4-3AD0-ABA6-25D2-7187F6EF83F7}"/>
              </a:ext>
            </a:extLst>
          </p:cNvPr>
          <p:cNvSpPr>
            <a:spLocks noGrp="1"/>
          </p:cNvSpPr>
          <p:nvPr>
            <p:ph type="body" sz="quarter" idx="14"/>
          </p:nvPr>
        </p:nvSpPr>
        <p:spPr>
          <a:xfrm>
            <a:off x="6972685" y="2962016"/>
            <a:ext cx="4631051" cy="382749"/>
          </a:xfrm>
        </p:spPr>
        <p:txBody>
          <a:bodyPr>
            <a:noAutofit/>
          </a:bodyPr>
          <a:lstStyle/>
          <a:p>
            <a:pPr eaLnBrk="1">
              <a:spcAft>
                <a:spcPts val="1293"/>
              </a:spcAft>
            </a:pPr>
            <a:r>
              <a:rPr lang="en-US" altLang="en-US" sz="2800" dirty="0"/>
              <a:t>We are Intuitive when we:</a:t>
            </a:r>
          </a:p>
        </p:txBody>
      </p:sp>
      <p:sp>
        <p:nvSpPr>
          <p:cNvPr id="4" name="Text Placeholder 3">
            <a:extLst>
              <a:ext uri="{FF2B5EF4-FFF2-40B4-BE49-F238E27FC236}">
                <a16:creationId xmlns:a16="http://schemas.microsoft.com/office/drawing/2014/main" id="{359B15DE-5323-DD15-BA09-2D70D42ED8F7}"/>
              </a:ext>
            </a:extLst>
          </p:cNvPr>
          <p:cNvSpPr>
            <a:spLocks noGrp="1"/>
          </p:cNvSpPr>
          <p:nvPr>
            <p:ph type="body" sz="quarter" idx="15"/>
          </p:nvPr>
        </p:nvSpPr>
        <p:spPr>
          <a:xfrm>
            <a:off x="877607" y="3366301"/>
            <a:ext cx="4340785" cy="3133089"/>
          </a:xfrm>
        </p:spPr>
        <p:txBody>
          <a:bodyPr>
            <a:normAutofit/>
          </a:bodyPr>
          <a:lstStyle/>
          <a:p>
            <a:pPr eaLnBrk="1">
              <a:spcAft>
                <a:spcPts val="1293"/>
              </a:spcAft>
              <a:buFont typeface="Times New Roman" panose="02020603050405020304" pitchFamily="18" charset="0"/>
              <a:buChar char="•"/>
            </a:pPr>
            <a:r>
              <a:rPr lang="en-US" altLang="en-US" sz="2000" dirty="0"/>
              <a:t>Taste food</a:t>
            </a:r>
          </a:p>
          <a:p>
            <a:pPr eaLnBrk="1">
              <a:spcAft>
                <a:spcPts val="1293"/>
              </a:spcAft>
              <a:buFont typeface="Times New Roman" panose="02020603050405020304" pitchFamily="18" charset="0"/>
              <a:buChar char="•"/>
            </a:pPr>
            <a:r>
              <a:rPr lang="en-US" altLang="en-US" sz="2000" dirty="0"/>
              <a:t>Notice a stoplight has changed</a:t>
            </a:r>
          </a:p>
          <a:p>
            <a:pPr eaLnBrk="1">
              <a:spcAft>
                <a:spcPts val="1293"/>
              </a:spcAft>
              <a:buFont typeface="Times New Roman" panose="02020603050405020304" pitchFamily="18" charset="0"/>
              <a:buChar char="•"/>
            </a:pPr>
            <a:r>
              <a:rPr lang="en-US" altLang="en-US" sz="2000" dirty="0"/>
              <a:t>Memorize a speech</a:t>
            </a:r>
          </a:p>
          <a:p>
            <a:pPr eaLnBrk="1">
              <a:spcAft>
                <a:spcPts val="1293"/>
              </a:spcAft>
              <a:buFont typeface="Times New Roman" panose="02020603050405020304" pitchFamily="18" charset="0"/>
              <a:buChar char="•"/>
            </a:pPr>
            <a:r>
              <a:rPr lang="en-US" altLang="en-US" sz="2000" dirty="0"/>
              <a:t>Follow steps in a plan, and/or see details of a plan</a:t>
            </a:r>
          </a:p>
          <a:p>
            <a:endParaRPr lang="en-US" dirty="0"/>
          </a:p>
        </p:txBody>
      </p:sp>
      <p:sp>
        <p:nvSpPr>
          <p:cNvPr id="5" name="Text Placeholder 4">
            <a:extLst>
              <a:ext uri="{FF2B5EF4-FFF2-40B4-BE49-F238E27FC236}">
                <a16:creationId xmlns:a16="http://schemas.microsoft.com/office/drawing/2014/main" id="{503E8033-FC1E-671C-ABAE-5927B3C6185A}"/>
              </a:ext>
            </a:extLst>
          </p:cNvPr>
          <p:cNvSpPr>
            <a:spLocks noGrp="1"/>
          </p:cNvSpPr>
          <p:nvPr>
            <p:ph type="body" sz="quarter" idx="16"/>
          </p:nvPr>
        </p:nvSpPr>
        <p:spPr>
          <a:xfrm>
            <a:off x="6972685" y="3366301"/>
            <a:ext cx="4342629" cy="3133089"/>
          </a:xfrm>
        </p:spPr>
        <p:txBody>
          <a:bodyPr>
            <a:normAutofit/>
          </a:bodyPr>
          <a:lstStyle/>
          <a:p>
            <a:pPr eaLnBrk="1">
              <a:spcAft>
                <a:spcPts val="1293"/>
              </a:spcAft>
              <a:buFont typeface="Times New Roman" panose="02020603050405020304" pitchFamily="18" charset="0"/>
              <a:buChar char="•"/>
            </a:pPr>
            <a:r>
              <a:rPr lang="en-US" altLang="en-US" sz="2000" dirty="0"/>
              <a:t>Come up with a new way of doing things</a:t>
            </a:r>
          </a:p>
          <a:p>
            <a:pPr eaLnBrk="1">
              <a:spcAft>
                <a:spcPts val="1293"/>
              </a:spcAft>
              <a:buFont typeface="Times New Roman" panose="02020603050405020304" pitchFamily="18" charset="0"/>
              <a:buChar char="•"/>
            </a:pPr>
            <a:r>
              <a:rPr lang="en-US" altLang="en-US" sz="2000" dirty="0"/>
              <a:t>Think about future implications for a current action</a:t>
            </a:r>
          </a:p>
          <a:p>
            <a:pPr eaLnBrk="1">
              <a:spcAft>
                <a:spcPts val="1293"/>
              </a:spcAft>
              <a:buFont typeface="Times New Roman" panose="02020603050405020304" pitchFamily="18" charset="0"/>
              <a:buChar char="•"/>
            </a:pPr>
            <a:r>
              <a:rPr lang="en-US" altLang="en-US" sz="2000" dirty="0"/>
              <a:t>Perceive underlying meaning in what people say or do</a:t>
            </a:r>
          </a:p>
          <a:p>
            <a:pPr eaLnBrk="1">
              <a:spcAft>
                <a:spcPts val="1293"/>
              </a:spcAft>
              <a:buFont typeface="Times New Roman" panose="02020603050405020304" pitchFamily="18" charset="0"/>
              <a:buChar char="•"/>
            </a:pPr>
            <a:r>
              <a:rPr lang="en-US" altLang="en-US" sz="2000" dirty="0"/>
              <a:t>See the big picture</a:t>
            </a:r>
          </a:p>
          <a:p>
            <a:pPr marL="0" indent="0">
              <a:buNone/>
            </a:pPr>
            <a:endParaRPr lang="en-US" dirty="0"/>
          </a:p>
        </p:txBody>
      </p:sp>
      <p:sp>
        <p:nvSpPr>
          <p:cNvPr id="8" name="Title 7">
            <a:extLst>
              <a:ext uri="{FF2B5EF4-FFF2-40B4-BE49-F238E27FC236}">
                <a16:creationId xmlns:a16="http://schemas.microsoft.com/office/drawing/2014/main" id="{455D54C1-FD14-F9B2-714B-1DF27DF9E25C}"/>
              </a:ext>
            </a:extLst>
          </p:cNvPr>
          <p:cNvSpPr>
            <a:spLocks noGrp="1"/>
          </p:cNvSpPr>
          <p:nvPr>
            <p:ph type="title"/>
          </p:nvPr>
        </p:nvSpPr>
        <p:spPr>
          <a:xfrm>
            <a:off x="2528215" y="660362"/>
            <a:ext cx="7135570" cy="822240"/>
          </a:xfrm>
        </p:spPr>
        <p:txBody>
          <a:bodyPr/>
          <a:lstStyle/>
          <a:p>
            <a:pPr eaLnBrk="1">
              <a:lnSpc>
                <a:spcPct val="83000"/>
              </a:lnSpc>
              <a:spcAft>
                <a:spcPts val="1293"/>
              </a:spcAft>
            </a:pPr>
            <a:r>
              <a:rPr lang="en-US" altLang="en-US" sz="4000" dirty="0"/>
              <a:t>Sensing/</a:t>
            </a:r>
            <a:r>
              <a:rPr lang="en-US" altLang="en-US" sz="4000" dirty="0" err="1"/>
              <a:t>iNtuition</a:t>
            </a:r>
            <a:r>
              <a:rPr lang="en-US" altLang="en-US" sz="4000" dirty="0"/>
              <a:t> (S/N)</a:t>
            </a:r>
          </a:p>
        </p:txBody>
      </p:sp>
    </p:spTree>
    <p:extLst>
      <p:ext uri="{BB962C8B-B14F-4D97-AF65-F5344CB8AC3E}">
        <p14:creationId xmlns:p14="http://schemas.microsoft.com/office/powerpoint/2010/main" val="1859493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F05F8-89A5-5BFF-3E72-DD4737ABF8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92A25D-7BF6-6145-3C19-E1626E359D46}"/>
              </a:ext>
            </a:extLst>
          </p:cNvPr>
          <p:cNvSpPr>
            <a:spLocks noGrp="1"/>
          </p:cNvSpPr>
          <p:nvPr>
            <p:ph type="title"/>
          </p:nvPr>
        </p:nvSpPr>
        <p:spPr/>
        <p:txBody>
          <a:bodyPr>
            <a:normAutofit fontScale="90000"/>
          </a:bodyPr>
          <a:lstStyle/>
          <a:p>
            <a:r>
              <a:rPr lang="en-US" altLang="en-US" sz="4000" dirty="0">
                <a:solidFill>
                  <a:srgbClr val="000000"/>
                </a:solidFill>
              </a:rPr>
              <a:t>S/N </a:t>
            </a:r>
            <a:r>
              <a:rPr lang="en-US" altLang="en-US" sz="4000" b="1" i="1" dirty="0">
                <a:solidFill>
                  <a:srgbClr val="000000"/>
                </a:solidFill>
              </a:rPr>
              <a:t>Questions:</a:t>
            </a:r>
            <a:br>
              <a:rPr lang="en-US" altLang="en-US" sz="4000" b="1" i="1" dirty="0">
                <a:solidFill>
                  <a:srgbClr val="000000"/>
                </a:solidFill>
              </a:rPr>
            </a:br>
            <a:br>
              <a:rPr lang="en-US" altLang="en-US" sz="4000" dirty="0">
                <a:solidFill>
                  <a:srgbClr val="000000"/>
                </a:solidFill>
              </a:rPr>
            </a:br>
            <a:endParaRPr lang="en-US" dirty="0"/>
          </a:p>
        </p:txBody>
      </p:sp>
      <p:sp>
        <p:nvSpPr>
          <p:cNvPr id="5" name="Text Placeholder 4">
            <a:extLst>
              <a:ext uri="{FF2B5EF4-FFF2-40B4-BE49-F238E27FC236}">
                <a16:creationId xmlns:a16="http://schemas.microsoft.com/office/drawing/2014/main" id="{458EB831-0CB0-8F69-10BD-B6B5B76EBCD3}"/>
              </a:ext>
            </a:extLst>
          </p:cNvPr>
          <p:cNvSpPr>
            <a:spLocks noGrp="1"/>
          </p:cNvSpPr>
          <p:nvPr>
            <p:ph type="body" sz="quarter" idx="16"/>
          </p:nvPr>
        </p:nvSpPr>
        <p:spPr>
          <a:xfrm>
            <a:off x="6987825" y="1947672"/>
            <a:ext cx="4681329" cy="4007046"/>
          </a:xfrm>
        </p:spPr>
        <p:txBody>
          <a:bodyPr>
            <a:normAutofit/>
          </a:bodyPr>
          <a:lstStyle/>
          <a:p>
            <a:pPr marL="0" indent="0" eaLnBrk="1">
              <a:spcAft>
                <a:spcPts val="1293"/>
              </a:spcAft>
              <a:buNone/>
            </a:pPr>
            <a:r>
              <a:rPr lang="en-US" altLang="en-US" sz="2400" dirty="0">
                <a:solidFill>
                  <a:srgbClr val="000000"/>
                </a:solidFill>
              </a:rPr>
              <a:t>Ask yourself:  Do you become annoyed if someone around you isn't very good with details? (likely “S” behavior)</a:t>
            </a:r>
          </a:p>
          <a:p>
            <a:pPr marL="0" indent="0" eaLnBrk="1">
              <a:spcAft>
                <a:spcPts val="1293"/>
              </a:spcAft>
              <a:buNone/>
            </a:pPr>
            <a:r>
              <a:rPr lang="en-US" altLang="en-US" sz="2400" dirty="0">
                <a:solidFill>
                  <a:srgbClr val="000000"/>
                </a:solidFill>
              </a:rPr>
              <a:t>Do you get frustrated when someone you are dealing with cannot see the “forest” for the “trees” or can't see the “big picture? (likely “N” behavior).</a:t>
            </a:r>
          </a:p>
          <a:p>
            <a:endParaRPr lang="en-US" dirty="0"/>
          </a:p>
        </p:txBody>
      </p:sp>
      <p:pic>
        <p:nvPicPr>
          <p:cNvPr id="3076" name="Picture 4" descr="Intuitives vs Sensors : r/mbti">
            <a:extLst>
              <a:ext uri="{FF2B5EF4-FFF2-40B4-BE49-F238E27FC236}">
                <a16:creationId xmlns:a16="http://schemas.microsoft.com/office/drawing/2014/main" id="{6A1BB680-9927-0867-AC9D-29D6FB22C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80" y="502920"/>
            <a:ext cx="6016181" cy="607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416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831F9-0F20-0DB6-D167-7224BD33473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D22B90-660A-5B95-C3F8-F67BC8FFFC87}"/>
              </a:ext>
            </a:extLst>
          </p:cNvPr>
          <p:cNvSpPr>
            <a:spLocks noGrp="1"/>
          </p:cNvSpPr>
          <p:nvPr>
            <p:ph type="title"/>
          </p:nvPr>
        </p:nvSpPr>
        <p:spPr>
          <a:xfrm>
            <a:off x="314325" y="377061"/>
            <a:ext cx="4008437" cy="1395208"/>
          </a:xfrm>
        </p:spPr>
        <p:txBody>
          <a:bodyPr/>
          <a:lstStyle/>
          <a:p>
            <a:r>
              <a:rPr lang="en-US" dirty="0"/>
              <a:t>Components of Personality</a:t>
            </a:r>
          </a:p>
        </p:txBody>
      </p:sp>
      <p:sp>
        <p:nvSpPr>
          <p:cNvPr id="3" name="Text Placeholder 2">
            <a:extLst>
              <a:ext uri="{FF2B5EF4-FFF2-40B4-BE49-F238E27FC236}">
                <a16:creationId xmlns:a16="http://schemas.microsoft.com/office/drawing/2014/main" id="{C4932EC6-1568-65EC-022F-0ACFFAD93A08}"/>
              </a:ext>
            </a:extLst>
          </p:cNvPr>
          <p:cNvSpPr>
            <a:spLocks noGrp="1"/>
          </p:cNvSpPr>
          <p:nvPr>
            <p:ph type="body" sz="quarter" idx="17"/>
          </p:nvPr>
        </p:nvSpPr>
        <p:spPr>
          <a:xfrm>
            <a:off x="6277878" y="537404"/>
            <a:ext cx="5499594" cy="6558340"/>
          </a:xfrm>
        </p:spPr>
        <p:txBody>
          <a:bodyPr>
            <a:normAutofit fontScale="92500" lnSpcReduction="20000"/>
          </a:bodyPr>
          <a:lstStyle/>
          <a:p>
            <a:pPr lvl="1" eaLnBrk="1">
              <a:lnSpc>
                <a:spcPct val="83000"/>
              </a:lnSpc>
              <a:spcAft>
                <a:spcPts val="1032"/>
              </a:spcAft>
              <a:buFont typeface="Times New Roman" panose="02020603050405020304" pitchFamily="18" charset="0"/>
              <a:buChar char="–"/>
            </a:pPr>
            <a:r>
              <a:rPr lang="en-US" altLang="en-US" sz="2400" dirty="0">
                <a:solidFill>
                  <a:srgbClr val="000000"/>
                </a:solidFill>
              </a:rPr>
              <a:t>The second dichotomy, T/F (T stands for Thinking and F - for Feeling), refers to how an individual </a:t>
            </a:r>
            <a:r>
              <a:rPr lang="en-US" altLang="en-US" sz="2400" b="1" i="1" dirty="0">
                <a:solidFill>
                  <a:srgbClr val="000000"/>
                </a:solidFill>
              </a:rPr>
              <a:t>processes information</a:t>
            </a:r>
            <a:r>
              <a:rPr lang="en-US" altLang="en-US" sz="2400" dirty="0">
                <a:solidFill>
                  <a:srgbClr val="000000"/>
                </a:solidFill>
              </a:rPr>
              <a:t>. </a:t>
            </a:r>
          </a:p>
          <a:p>
            <a:pPr lvl="1" eaLnBrk="1">
              <a:lnSpc>
                <a:spcPct val="83000"/>
              </a:lnSpc>
              <a:spcAft>
                <a:spcPts val="1032"/>
              </a:spcAft>
              <a:buFont typeface="Times New Roman" panose="02020603050405020304" pitchFamily="18" charset="0"/>
              <a:buChar char="–"/>
            </a:pPr>
            <a:r>
              <a:rPr lang="en-US" altLang="en-US" sz="2400" dirty="0">
                <a:solidFill>
                  <a:srgbClr val="000000"/>
                </a:solidFill>
              </a:rPr>
              <a:t>Thinking means the individual is less affected by emotions and their </a:t>
            </a:r>
            <a:r>
              <a:rPr lang="en-US" altLang="en-US" sz="2400" b="1" i="1" dirty="0">
                <a:solidFill>
                  <a:srgbClr val="000000"/>
                </a:solidFill>
              </a:rPr>
              <a:t>base for decisions </a:t>
            </a:r>
            <a:r>
              <a:rPr lang="en-US" altLang="en-US" sz="2400" dirty="0">
                <a:solidFill>
                  <a:srgbClr val="000000"/>
                </a:solidFill>
              </a:rPr>
              <a:t>is unbiased reasoning. </a:t>
            </a:r>
          </a:p>
          <a:p>
            <a:pPr lvl="1" eaLnBrk="1">
              <a:lnSpc>
                <a:spcPct val="83000"/>
              </a:lnSpc>
              <a:spcAft>
                <a:spcPts val="1032"/>
              </a:spcAft>
              <a:buFont typeface="Times New Roman" panose="02020603050405020304" pitchFamily="18" charset="0"/>
              <a:buChar char="–"/>
            </a:pPr>
            <a:r>
              <a:rPr lang="en-US" altLang="en-US" sz="2400" dirty="0">
                <a:solidFill>
                  <a:srgbClr val="000000"/>
                </a:solidFill>
              </a:rPr>
              <a:t>Feeling means that the individual's </a:t>
            </a:r>
            <a:r>
              <a:rPr lang="en-US" altLang="en-US" sz="2400" b="1" i="1" dirty="0">
                <a:solidFill>
                  <a:srgbClr val="000000"/>
                </a:solidFill>
              </a:rPr>
              <a:t>base for decisions</a:t>
            </a:r>
            <a:r>
              <a:rPr lang="en-US" altLang="en-US" sz="2400" dirty="0">
                <a:solidFill>
                  <a:srgbClr val="000000"/>
                </a:solidFill>
              </a:rPr>
              <a:t> is mainly feelings and emotions.  </a:t>
            </a:r>
          </a:p>
          <a:p>
            <a:pPr lvl="1" eaLnBrk="1">
              <a:lnSpc>
                <a:spcPct val="83000"/>
              </a:lnSpc>
              <a:spcAft>
                <a:spcPts val="1032"/>
              </a:spcAft>
              <a:buFont typeface="Times New Roman" panose="02020603050405020304" pitchFamily="18" charset="0"/>
              <a:buChar char="–"/>
            </a:pPr>
            <a:r>
              <a:rPr lang="en-US" altLang="en-US" sz="2400" dirty="0">
                <a:solidFill>
                  <a:srgbClr val="000000"/>
                </a:solidFill>
              </a:rPr>
              <a:t>Most decisions involve some thinking and some feeling, and decisions we find most difficult usually involve conflicts between our thinking and feeling sides.</a:t>
            </a:r>
          </a:p>
          <a:p>
            <a:pPr lvl="1" eaLnBrk="1">
              <a:lnSpc>
                <a:spcPct val="83000"/>
              </a:lnSpc>
              <a:spcAft>
                <a:spcPts val="1032"/>
              </a:spcAft>
              <a:buFont typeface="Times New Roman" panose="02020603050405020304" pitchFamily="18" charset="0"/>
              <a:buChar char="–"/>
            </a:pPr>
            <a:r>
              <a:rPr lang="en-US" altLang="en-US" sz="2400" dirty="0">
                <a:solidFill>
                  <a:srgbClr val="000000"/>
                </a:solidFill>
              </a:rPr>
              <a:t>When someone makes a decision based on Thinking, it means they are relying on logic and reason.  They make decisions in a rational, logical manner perceived to be fair based on pre-defined rules of behavior.</a:t>
            </a:r>
          </a:p>
          <a:p>
            <a:pPr lvl="1" eaLnBrk="1">
              <a:lnSpc>
                <a:spcPct val="83000"/>
              </a:lnSpc>
              <a:spcAft>
                <a:spcPts val="1032"/>
              </a:spcAft>
              <a:buFont typeface="Times New Roman" panose="02020603050405020304" pitchFamily="18" charset="0"/>
              <a:buChar char="–"/>
            </a:pPr>
            <a:r>
              <a:rPr lang="en-US" altLang="en-US" sz="2400" dirty="0">
                <a:solidFill>
                  <a:srgbClr val="000000"/>
                </a:solidFill>
              </a:rPr>
              <a:t>When someone makes a decision based on Feeling, it means they are relying on making decisions on the individual case, in a subjective manner based on their own value systems.</a:t>
            </a:r>
          </a:p>
          <a:p>
            <a:endParaRPr lang="en-US" dirty="0"/>
          </a:p>
        </p:txBody>
      </p:sp>
      <p:sp>
        <p:nvSpPr>
          <p:cNvPr id="7" name="TextBox 6">
            <a:extLst>
              <a:ext uri="{FF2B5EF4-FFF2-40B4-BE49-F238E27FC236}">
                <a16:creationId xmlns:a16="http://schemas.microsoft.com/office/drawing/2014/main" id="{91E13C8F-9B1E-8FCE-BB4A-C4445A720694}"/>
              </a:ext>
            </a:extLst>
          </p:cNvPr>
          <p:cNvSpPr txBox="1"/>
          <p:nvPr/>
        </p:nvSpPr>
        <p:spPr>
          <a:xfrm>
            <a:off x="238125" y="2167084"/>
            <a:ext cx="4419252" cy="559127"/>
          </a:xfrm>
          <a:prstGeom prst="rect">
            <a:avLst/>
          </a:prstGeom>
          <a:noFill/>
        </p:spPr>
        <p:txBody>
          <a:bodyPr wrap="square">
            <a:spAutoFit/>
          </a:bodyPr>
          <a:lstStyle/>
          <a:p>
            <a:pPr eaLnBrk="1">
              <a:lnSpc>
                <a:spcPct val="83000"/>
              </a:lnSpc>
              <a:spcAft>
                <a:spcPts val="1293"/>
              </a:spcAft>
            </a:pPr>
            <a:r>
              <a:rPr lang="en-US" altLang="en-US" sz="3600" dirty="0">
                <a:solidFill>
                  <a:schemeClr val="bg1"/>
                </a:solidFill>
              </a:rPr>
              <a:t>Thinking/Feeling (T/F)</a:t>
            </a:r>
          </a:p>
        </p:txBody>
      </p:sp>
      <p:pic>
        <p:nvPicPr>
          <p:cNvPr id="4098" name="Picture 2" descr="Decision Making: Thinking V. Feeling">
            <a:extLst>
              <a:ext uri="{FF2B5EF4-FFF2-40B4-BE49-F238E27FC236}">
                <a16:creationId xmlns:a16="http://schemas.microsoft.com/office/drawing/2014/main" id="{37576D7E-BCF7-B5EC-CEA9-9C7D78B027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65" r="3528"/>
          <a:stretch/>
        </p:blipFill>
        <p:spPr bwMode="auto">
          <a:xfrm>
            <a:off x="167640" y="3121027"/>
            <a:ext cx="5574792" cy="351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2883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D3A47-72F1-2AAB-609B-6AEB5A03327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357D87E-0C85-E74B-3C48-7DA5F6310CFA}"/>
              </a:ext>
            </a:extLst>
          </p:cNvPr>
          <p:cNvSpPr>
            <a:spLocks noGrp="1"/>
          </p:cNvSpPr>
          <p:nvPr>
            <p:ph type="body" sz="quarter" idx="12"/>
          </p:nvPr>
        </p:nvSpPr>
        <p:spPr>
          <a:xfrm>
            <a:off x="877607" y="2962016"/>
            <a:ext cx="4819105" cy="382749"/>
          </a:xfrm>
        </p:spPr>
        <p:txBody>
          <a:bodyPr>
            <a:noAutofit/>
          </a:bodyPr>
          <a:lstStyle/>
          <a:p>
            <a:pPr eaLnBrk="1">
              <a:spcAft>
                <a:spcPts val="1293"/>
              </a:spcAft>
            </a:pPr>
            <a:r>
              <a:rPr lang="en-US" altLang="en-US" sz="2800" dirty="0"/>
              <a:t>We make decision in Thinking  mode when we:</a:t>
            </a:r>
          </a:p>
        </p:txBody>
      </p:sp>
      <p:sp>
        <p:nvSpPr>
          <p:cNvPr id="3" name="Text Placeholder 2">
            <a:extLst>
              <a:ext uri="{FF2B5EF4-FFF2-40B4-BE49-F238E27FC236}">
                <a16:creationId xmlns:a16="http://schemas.microsoft.com/office/drawing/2014/main" id="{0058A573-9BCC-4069-8834-DEEF36DDE5A3}"/>
              </a:ext>
            </a:extLst>
          </p:cNvPr>
          <p:cNvSpPr>
            <a:spLocks noGrp="1"/>
          </p:cNvSpPr>
          <p:nvPr>
            <p:ph type="body" sz="quarter" idx="14"/>
          </p:nvPr>
        </p:nvSpPr>
        <p:spPr>
          <a:xfrm>
            <a:off x="6972685" y="2962016"/>
            <a:ext cx="4631051" cy="382749"/>
          </a:xfrm>
        </p:spPr>
        <p:txBody>
          <a:bodyPr>
            <a:noAutofit/>
          </a:bodyPr>
          <a:lstStyle/>
          <a:p>
            <a:pPr eaLnBrk="1">
              <a:spcAft>
                <a:spcPts val="1293"/>
              </a:spcAft>
            </a:pPr>
            <a:r>
              <a:rPr lang="en-US" altLang="en-US" sz="2800" dirty="0"/>
              <a:t>We make decision in Feeling  mode when we:</a:t>
            </a:r>
          </a:p>
        </p:txBody>
      </p:sp>
      <p:sp>
        <p:nvSpPr>
          <p:cNvPr id="4" name="Text Placeholder 3">
            <a:extLst>
              <a:ext uri="{FF2B5EF4-FFF2-40B4-BE49-F238E27FC236}">
                <a16:creationId xmlns:a16="http://schemas.microsoft.com/office/drawing/2014/main" id="{F8A4D8A8-E97C-3BBC-16C1-EA8DC07B59A0}"/>
              </a:ext>
            </a:extLst>
          </p:cNvPr>
          <p:cNvSpPr>
            <a:spLocks noGrp="1"/>
          </p:cNvSpPr>
          <p:nvPr>
            <p:ph type="body" sz="quarter" idx="15"/>
          </p:nvPr>
        </p:nvSpPr>
        <p:spPr>
          <a:xfrm>
            <a:off x="877607" y="3366301"/>
            <a:ext cx="4340785" cy="3133089"/>
          </a:xfrm>
        </p:spPr>
        <p:txBody>
          <a:bodyPr>
            <a:normAutofit fontScale="92500" lnSpcReduction="20000"/>
          </a:bodyPr>
          <a:lstStyle/>
          <a:p>
            <a:pPr eaLnBrk="1">
              <a:spcAft>
                <a:spcPts val="1293"/>
              </a:spcAft>
              <a:buFont typeface="Times New Roman" panose="02020603050405020304" pitchFamily="18" charset="0"/>
              <a:buChar char="•"/>
            </a:pPr>
            <a:r>
              <a:rPr lang="en-US" altLang="en-US" sz="2000" dirty="0"/>
              <a:t>Research a product via consumer reports, and buy the best one to meet our needs</a:t>
            </a:r>
          </a:p>
          <a:p>
            <a:pPr eaLnBrk="1">
              <a:spcAft>
                <a:spcPts val="1293"/>
              </a:spcAft>
              <a:buFont typeface="Times New Roman" panose="02020603050405020304" pitchFamily="18" charset="0"/>
              <a:buChar char="•"/>
            </a:pPr>
            <a:r>
              <a:rPr lang="en-US" altLang="en-US" sz="2000" dirty="0"/>
              <a:t>Do "The Right Thing", whether or not we like it</a:t>
            </a:r>
          </a:p>
          <a:p>
            <a:pPr eaLnBrk="1">
              <a:spcAft>
                <a:spcPts val="1293"/>
              </a:spcAft>
              <a:buFont typeface="Times New Roman" panose="02020603050405020304" pitchFamily="18" charset="0"/>
              <a:buChar char="•"/>
            </a:pPr>
            <a:r>
              <a:rPr lang="en-US" altLang="en-US" sz="2000" dirty="0"/>
              <a:t>Choose not to buy a blue shirt which we like, because we have two blue shirts</a:t>
            </a:r>
          </a:p>
          <a:p>
            <a:pPr eaLnBrk="1">
              <a:spcAft>
                <a:spcPts val="1293"/>
              </a:spcAft>
              <a:buFont typeface="Times New Roman" panose="02020603050405020304" pitchFamily="18" charset="0"/>
              <a:buChar char="•"/>
            </a:pPr>
            <a:r>
              <a:rPr lang="en-US" altLang="en-US" sz="2000" dirty="0"/>
              <a:t>Establish guidelines to follow for performing tasks</a:t>
            </a:r>
          </a:p>
          <a:p>
            <a:endParaRPr lang="en-US" dirty="0"/>
          </a:p>
        </p:txBody>
      </p:sp>
      <p:sp>
        <p:nvSpPr>
          <p:cNvPr id="5" name="Text Placeholder 4">
            <a:extLst>
              <a:ext uri="{FF2B5EF4-FFF2-40B4-BE49-F238E27FC236}">
                <a16:creationId xmlns:a16="http://schemas.microsoft.com/office/drawing/2014/main" id="{A56BFEC6-407B-89B5-7335-20B46829971A}"/>
              </a:ext>
            </a:extLst>
          </p:cNvPr>
          <p:cNvSpPr>
            <a:spLocks noGrp="1"/>
          </p:cNvSpPr>
          <p:nvPr>
            <p:ph type="body" sz="quarter" idx="16"/>
          </p:nvPr>
        </p:nvSpPr>
        <p:spPr>
          <a:xfrm>
            <a:off x="6972685" y="3366301"/>
            <a:ext cx="4342629" cy="3133089"/>
          </a:xfrm>
        </p:spPr>
        <p:txBody>
          <a:bodyPr>
            <a:normAutofit fontScale="92500" lnSpcReduction="10000"/>
          </a:bodyPr>
          <a:lstStyle/>
          <a:p>
            <a:pPr eaLnBrk="1">
              <a:spcAft>
                <a:spcPts val="1293"/>
              </a:spcAft>
              <a:buFont typeface="Times New Roman" panose="02020603050405020304" pitchFamily="18" charset="0"/>
              <a:buChar char="•"/>
            </a:pPr>
            <a:r>
              <a:rPr lang="en-US" altLang="en-US" sz="2000" dirty="0"/>
              <a:t>Decide to buy something because we like it</a:t>
            </a:r>
          </a:p>
          <a:p>
            <a:pPr eaLnBrk="1">
              <a:spcAft>
                <a:spcPts val="1293"/>
              </a:spcAft>
              <a:buFont typeface="Times New Roman" panose="02020603050405020304" pitchFamily="18" charset="0"/>
              <a:buChar char="•"/>
            </a:pPr>
            <a:r>
              <a:rPr lang="en-US" altLang="en-US" sz="2000" dirty="0"/>
              <a:t>Refrain from telling someone something which we feel may upset them</a:t>
            </a:r>
          </a:p>
          <a:p>
            <a:pPr eaLnBrk="1">
              <a:spcAft>
                <a:spcPts val="1293"/>
              </a:spcAft>
              <a:buFont typeface="Times New Roman" panose="02020603050405020304" pitchFamily="18" charset="0"/>
              <a:buChar char="•"/>
            </a:pPr>
            <a:r>
              <a:rPr lang="en-US" altLang="en-US" sz="2000" dirty="0"/>
              <a:t>Decide not to take a job because we don't like the work environment</a:t>
            </a:r>
          </a:p>
          <a:p>
            <a:pPr eaLnBrk="1">
              <a:spcAft>
                <a:spcPts val="1293"/>
              </a:spcAft>
              <a:buFont typeface="Times New Roman" panose="02020603050405020304" pitchFamily="18" charset="0"/>
              <a:buChar char="•"/>
            </a:pPr>
            <a:r>
              <a:rPr lang="en-US" altLang="en-US" sz="2000" dirty="0"/>
              <a:t>Decide to move somewhere to be close to someone we care about</a:t>
            </a:r>
          </a:p>
          <a:p>
            <a:pPr marL="0" indent="0">
              <a:buNone/>
            </a:pPr>
            <a:endParaRPr lang="en-US" dirty="0"/>
          </a:p>
        </p:txBody>
      </p:sp>
      <p:sp>
        <p:nvSpPr>
          <p:cNvPr id="8" name="Title 7">
            <a:extLst>
              <a:ext uri="{FF2B5EF4-FFF2-40B4-BE49-F238E27FC236}">
                <a16:creationId xmlns:a16="http://schemas.microsoft.com/office/drawing/2014/main" id="{8688B083-33FD-DA8C-D525-EC38CB6B601C}"/>
              </a:ext>
            </a:extLst>
          </p:cNvPr>
          <p:cNvSpPr>
            <a:spLocks noGrp="1"/>
          </p:cNvSpPr>
          <p:nvPr>
            <p:ph type="title"/>
          </p:nvPr>
        </p:nvSpPr>
        <p:spPr>
          <a:xfrm>
            <a:off x="2528215" y="660362"/>
            <a:ext cx="7135570" cy="822240"/>
          </a:xfrm>
        </p:spPr>
        <p:txBody>
          <a:bodyPr/>
          <a:lstStyle/>
          <a:p>
            <a:pPr eaLnBrk="1">
              <a:lnSpc>
                <a:spcPct val="83000"/>
              </a:lnSpc>
              <a:spcAft>
                <a:spcPts val="1293"/>
              </a:spcAft>
            </a:pPr>
            <a:r>
              <a:rPr lang="en-US" altLang="en-US" sz="4000" dirty="0"/>
              <a:t>Thinking/Feeling (</a:t>
            </a:r>
            <a:r>
              <a:rPr lang="en-US" altLang="en-US" dirty="0"/>
              <a:t>T</a:t>
            </a:r>
            <a:r>
              <a:rPr lang="en-US" altLang="en-US" sz="4000" dirty="0"/>
              <a:t>/</a:t>
            </a:r>
            <a:r>
              <a:rPr lang="en-US" altLang="en-US" dirty="0"/>
              <a:t>F</a:t>
            </a:r>
            <a:r>
              <a:rPr lang="en-US" altLang="en-US" sz="4000" dirty="0"/>
              <a:t>)</a:t>
            </a:r>
          </a:p>
        </p:txBody>
      </p:sp>
    </p:spTree>
    <p:extLst>
      <p:ext uri="{BB962C8B-B14F-4D97-AF65-F5344CB8AC3E}">
        <p14:creationId xmlns:p14="http://schemas.microsoft.com/office/powerpoint/2010/main" val="4123255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1332C-690A-67C5-AE2B-9238703EBE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9B2801-F39A-5877-6BF9-74AE7B7819AF}"/>
              </a:ext>
            </a:extLst>
          </p:cNvPr>
          <p:cNvSpPr>
            <a:spLocks noGrp="1"/>
          </p:cNvSpPr>
          <p:nvPr>
            <p:ph type="title"/>
          </p:nvPr>
        </p:nvSpPr>
        <p:spPr>
          <a:xfrm>
            <a:off x="7637992" y="1190909"/>
            <a:ext cx="4554008" cy="1325563"/>
          </a:xfrm>
        </p:spPr>
        <p:txBody>
          <a:bodyPr>
            <a:normAutofit fontScale="90000"/>
          </a:bodyPr>
          <a:lstStyle/>
          <a:p>
            <a:r>
              <a:rPr lang="en-US" altLang="en-US" sz="4000" dirty="0">
                <a:solidFill>
                  <a:srgbClr val="000000"/>
                </a:solidFill>
              </a:rPr>
              <a:t>T/F </a:t>
            </a:r>
            <a:r>
              <a:rPr lang="en-US" altLang="en-US" sz="4000" b="1" i="1" dirty="0">
                <a:solidFill>
                  <a:srgbClr val="000000"/>
                </a:solidFill>
              </a:rPr>
              <a:t>Questions:</a:t>
            </a:r>
            <a:br>
              <a:rPr lang="en-US" altLang="en-US" sz="4000" b="1" i="1" dirty="0">
                <a:solidFill>
                  <a:srgbClr val="000000"/>
                </a:solidFill>
              </a:rPr>
            </a:br>
            <a:br>
              <a:rPr lang="en-US" altLang="en-US" sz="4000" dirty="0">
                <a:solidFill>
                  <a:srgbClr val="000000"/>
                </a:solidFill>
              </a:rPr>
            </a:br>
            <a:endParaRPr lang="en-US" dirty="0"/>
          </a:p>
        </p:txBody>
      </p:sp>
      <p:sp>
        <p:nvSpPr>
          <p:cNvPr id="5" name="Text Placeholder 4">
            <a:extLst>
              <a:ext uri="{FF2B5EF4-FFF2-40B4-BE49-F238E27FC236}">
                <a16:creationId xmlns:a16="http://schemas.microsoft.com/office/drawing/2014/main" id="{C098061A-BCAC-1AAB-DA45-D0578126B614}"/>
              </a:ext>
            </a:extLst>
          </p:cNvPr>
          <p:cNvSpPr>
            <a:spLocks noGrp="1"/>
          </p:cNvSpPr>
          <p:nvPr>
            <p:ph type="body" sz="quarter" idx="16"/>
          </p:nvPr>
        </p:nvSpPr>
        <p:spPr>
          <a:xfrm>
            <a:off x="7618971" y="1853690"/>
            <a:ext cx="4182504" cy="4794760"/>
          </a:xfrm>
        </p:spPr>
        <p:txBody>
          <a:bodyPr>
            <a:normAutofit fontScale="92500" lnSpcReduction="10000"/>
          </a:bodyPr>
          <a:lstStyle/>
          <a:p>
            <a:pPr eaLnBrk="1">
              <a:spcAft>
                <a:spcPts val="1293"/>
              </a:spcAft>
              <a:buFont typeface="Times New Roman" panose="02020603050405020304" pitchFamily="18" charset="0"/>
              <a:buChar char="•"/>
            </a:pPr>
            <a:r>
              <a:rPr lang="en-US" altLang="en-US" sz="2400" dirty="0">
                <a:solidFill>
                  <a:srgbClr val="000000"/>
                </a:solidFill>
              </a:rPr>
              <a:t>“They are so emotional...what a crybaby!” – Likely T statement</a:t>
            </a:r>
          </a:p>
          <a:p>
            <a:pPr eaLnBrk="1">
              <a:spcAft>
                <a:spcPts val="1293"/>
              </a:spcAft>
              <a:buFont typeface="Times New Roman" panose="02020603050405020304" pitchFamily="18" charset="0"/>
              <a:buChar char="•"/>
            </a:pPr>
            <a:r>
              <a:rPr lang="en-US" altLang="en-US" sz="2400" dirty="0">
                <a:solidFill>
                  <a:srgbClr val="000000"/>
                </a:solidFill>
              </a:rPr>
              <a:t>“They need to toughen up!” – T statement</a:t>
            </a:r>
          </a:p>
          <a:p>
            <a:pPr eaLnBrk="1">
              <a:spcAft>
                <a:spcPts val="1293"/>
              </a:spcAft>
              <a:buFont typeface="Times New Roman" panose="02020603050405020304" pitchFamily="18" charset="0"/>
              <a:buChar char="•"/>
            </a:pPr>
            <a:r>
              <a:rPr lang="en-US" altLang="en-US" sz="2400" dirty="0">
                <a:solidFill>
                  <a:srgbClr val="000000"/>
                </a:solidFill>
              </a:rPr>
              <a:t>“They need to take the emotion out of this decision; are letting their emotions cloud their judgment”. – T statement</a:t>
            </a:r>
          </a:p>
          <a:p>
            <a:pPr eaLnBrk="1">
              <a:spcAft>
                <a:spcPts val="1293"/>
              </a:spcAft>
              <a:buFont typeface="Times New Roman" panose="02020603050405020304" pitchFamily="18" charset="0"/>
              <a:buChar char="•"/>
            </a:pPr>
            <a:r>
              <a:rPr lang="en-US" altLang="en-US" sz="2400" dirty="0">
                <a:solidFill>
                  <a:srgbClr val="000000"/>
                </a:solidFill>
              </a:rPr>
              <a:t>“That person is just so cold!” – F statement</a:t>
            </a:r>
          </a:p>
          <a:p>
            <a:pPr eaLnBrk="1">
              <a:spcAft>
                <a:spcPts val="1293"/>
              </a:spcAft>
              <a:buFont typeface="Times New Roman" panose="02020603050405020304" pitchFamily="18" charset="0"/>
              <a:buChar char="•"/>
            </a:pPr>
            <a:r>
              <a:rPr lang="en-US" altLang="en-US" sz="2400" dirty="0">
                <a:solidFill>
                  <a:srgbClr val="000000"/>
                </a:solidFill>
              </a:rPr>
              <a:t>“They always wears a poker face.” – F statement</a:t>
            </a:r>
          </a:p>
          <a:p>
            <a:endParaRPr lang="en-US" dirty="0"/>
          </a:p>
        </p:txBody>
      </p:sp>
      <p:pic>
        <p:nvPicPr>
          <p:cNvPr id="5122" name="Picture 2" descr="MBTI Terms vs Conventional Meaning">
            <a:extLst>
              <a:ext uri="{FF2B5EF4-FFF2-40B4-BE49-F238E27FC236}">
                <a16:creationId xmlns:a16="http://schemas.microsoft.com/office/drawing/2014/main" id="{866284D4-3497-AE23-5D25-7D42D78672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70" r="17851"/>
          <a:stretch/>
        </p:blipFill>
        <p:spPr bwMode="auto">
          <a:xfrm>
            <a:off x="390525" y="571500"/>
            <a:ext cx="6725901"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985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630AA-8A3C-68A2-830A-E27A4ACFBC5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DDC0D6-5231-E306-11E4-F6B7E3DBA014}"/>
              </a:ext>
            </a:extLst>
          </p:cNvPr>
          <p:cNvSpPr>
            <a:spLocks noGrp="1"/>
          </p:cNvSpPr>
          <p:nvPr>
            <p:ph type="title"/>
          </p:nvPr>
        </p:nvSpPr>
        <p:spPr>
          <a:xfrm>
            <a:off x="314325" y="377061"/>
            <a:ext cx="4008437" cy="1395208"/>
          </a:xfrm>
        </p:spPr>
        <p:txBody>
          <a:bodyPr/>
          <a:lstStyle/>
          <a:p>
            <a:r>
              <a:rPr lang="en-US" dirty="0"/>
              <a:t>Components of Personality</a:t>
            </a:r>
          </a:p>
        </p:txBody>
      </p:sp>
      <p:sp>
        <p:nvSpPr>
          <p:cNvPr id="3" name="Text Placeholder 2">
            <a:extLst>
              <a:ext uri="{FF2B5EF4-FFF2-40B4-BE49-F238E27FC236}">
                <a16:creationId xmlns:a16="http://schemas.microsoft.com/office/drawing/2014/main" id="{9FFCCF77-B6A1-29DA-1569-4C83D35E12EC}"/>
              </a:ext>
            </a:extLst>
          </p:cNvPr>
          <p:cNvSpPr>
            <a:spLocks noGrp="1"/>
          </p:cNvSpPr>
          <p:nvPr>
            <p:ph type="body" sz="quarter" idx="17"/>
          </p:nvPr>
        </p:nvSpPr>
        <p:spPr>
          <a:xfrm>
            <a:off x="6277878" y="537404"/>
            <a:ext cx="5499594" cy="6558340"/>
          </a:xfrm>
        </p:spPr>
        <p:txBody>
          <a:bodyPr>
            <a:normAutofit fontScale="92500" lnSpcReduction="10000"/>
          </a:bodyPr>
          <a:lstStyle/>
          <a:p>
            <a:pPr lvl="1" eaLnBrk="1">
              <a:spcAft>
                <a:spcPts val="1032"/>
              </a:spcAft>
              <a:buFont typeface="Times New Roman" panose="02020603050405020304" pitchFamily="18" charset="0"/>
              <a:buChar char="–"/>
            </a:pPr>
            <a:r>
              <a:rPr lang="en-US" altLang="en-US" sz="2400" dirty="0">
                <a:solidFill>
                  <a:srgbClr val="000000"/>
                </a:solidFill>
              </a:rPr>
              <a:t>The difference between Judging and Perceiving is probably the most marked difference of all the 4 preferences. </a:t>
            </a:r>
          </a:p>
          <a:p>
            <a:pPr lvl="1" eaLnBrk="1">
              <a:spcAft>
                <a:spcPts val="1032"/>
              </a:spcAft>
              <a:buFont typeface="Times New Roman" panose="02020603050405020304" pitchFamily="18" charset="0"/>
              <a:buChar char="–"/>
            </a:pPr>
            <a:r>
              <a:rPr lang="en-US" altLang="en-US" sz="2400" dirty="0">
                <a:solidFill>
                  <a:srgbClr val="000000"/>
                </a:solidFill>
              </a:rPr>
              <a:t> People with strong judging preferences may have a hard time accepting people with strong perceiving preferences, and vice-versa.  Judging and perceiving preferences, within the context of personality types, refers to our </a:t>
            </a:r>
            <a:r>
              <a:rPr lang="en-US" altLang="en-US" sz="2400" b="1" i="1" dirty="0">
                <a:solidFill>
                  <a:srgbClr val="000000"/>
                </a:solidFill>
              </a:rPr>
              <a:t>attitude towards the external world</a:t>
            </a:r>
            <a:r>
              <a:rPr lang="en-US" altLang="en-US" sz="2400" dirty="0">
                <a:solidFill>
                  <a:srgbClr val="000000"/>
                </a:solidFill>
              </a:rPr>
              <a:t>, and </a:t>
            </a:r>
            <a:r>
              <a:rPr lang="en-US" altLang="en-US" sz="2400" b="1" i="1" dirty="0">
                <a:solidFill>
                  <a:srgbClr val="000000"/>
                </a:solidFill>
              </a:rPr>
              <a:t>how we live our lives on a day to day basis</a:t>
            </a:r>
            <a:r>
              <a:rPr lang="en-US" altLang="en-US" sz="2400" dirty="0">
                <a:solidFill>
                  <a:srgbClr val="000000"/>
                </a:solidFill>
              </a:rPr>
              <a:t>.</a:t>
            </a:r>
          </a:p>
          <a:p>
            <a:pPr lvl="1" eaLnBrk="1">
              <a:spcAft>
                <a:spcPts val="1032"/>
              </a:spcAft>
              <a:buFont typeface="Times New Roman" panose="02020603050405020304" pitchFamily="18" charset="0"/>
              <a:buChar char="–"/>
            </a:pPr>
            <a:r>
              <a:rPr lang="en-US" altLang="en-US" sz="2400" dirty="0">
                <a:solidFill>
                  <a:srgbClr val="000000"/>
                </a:solidFill>
              </a:rPr>
              <a:t>People with the Judging preference want things to be neat, orderly and established.</a:t>
            </a:r>
          </a:p>
          <a:p>
            <a:pPr lvl="1" eaLnBrk="1">
              <a:spcAft>
                <a:spcPts val="1032"/>
              </a:spcAft>
              <a:buFont typeface="Times New Roman" panose="02020603050405020304" pitchFamily="18" charset="0"/>
              <a:buChar char="–"/>
            </a:pPr>
            <a:r>
              <a:rPr lang="en-US" altLang="en-US" sz="2400" dirty="0">
                <a:solidFill>
                  <a:srgbClr val="000000"/>
                </a:solidFill>
              </a:rPr>
              <a:t>People with the Perceiving preference want things to be flexible and spontaneous.</a:t>
            </a:r>
          </a:p>
          <a:p>
            <a:pPr lvl="1" eaLnBrk="1">
              <a:spcAft>
                <a:spcPts val="1032"/>
              </a:spcAft>
              <a:buFont typeface="Times New Roman" panose="02020603050405020304" pitchFamily="18" charset="0"/>
              <a:buChar char="–"/>
            </a:pPr>
            <a:r>
              <a:rPr lang="en-US" altLang="en-US" sz="2400" dirty="0">
                <a:solidFill>
                  <a:srgbClr val="000000"/>
                </a:solidFill>
              </a:rPr>
              <a:t>Judgers want things settled; perceivers want things open-ended.</a:t>
            </a:r>
          </a:p>
          <a:p>
            <a:endParaRPr lang="en-US" dirty="0"/>
          </a:p>
        </p:txBody>
      </p:sp>
      <p:sp>
        <p:nvSpPr>
          <p:cNvPr id="7" name="TextBox 6">
            <a:extLst>
              <a:ext uri="{FF2B5EF4-FFF2-40B4-BE49-F238E27FC236}">
                <a16:creationId xmlns:a16="http://schemas.microsoft.com/office/drawing/2014/main" id="{F6E1BEC5-0A07-C6B3-7CE4-7EE4073352C5}"/>
              </a:ext>
            </a:extLst>
          </p:cNvPr>
          <p:cNvSpPr txBox="1"/>
          <p:nvPr/>
        </p:nvSpPr>
        <p:spPr>
          <a:xfrm>
            <a:off x="238124" y="2167084"/>
            <a:ext cx="4763643" cy="559127"/>
          </a:xfrm>
          <a:prstGeom prst="rect">
            <a:avLst/>
          </a:prstGeom>
          <a:noFill/>
        </p:spPr>
        <p:txBody>
          <a:bodyPr wrap="square">
            <a:spAutoFit/>
          </a:bodyPr>
          <a:lstStyle/>
          <a:p>
            <a:pPr eaLnBrk="1">
              <a:lnSpc>
                <a:spcPct val="83000"/>
              </a:lnSpc>
              <a:spcAft>
                <a:spcPts val="1293"/>
              </a:spcAft>
            </a:pPr>
            <a:r>
              <a:rPr lang="en-US" altLang="en-US" sz="3600" dirty="0">
                <a:solidFill>
                  <a:schemeClr val="bg1"/>
                </a:solidFill>
              </a:rPr>
              <a:t>Judging/Perceiving (J/P)</a:t>
            </a:r>
          </a:p>
        </p:txBody>
      </p:sp>
      <p:pic>
        <p:nvPicPr>
          <p:cNvPr id="2" name="Picture 1">
            <a:extLst>
              <a:ext uri="{FF2B5EF4-FFF2-40B4-BE49-F238E27FC236}">
                <a16:creationId xmlns:a16="http://schemas.microsoft.com/office/drawing/2014/main" id="{7279D203-7400-783F-FC73-3EAC243F80B5}"/>
              </a:ext>
            </a:extLst>
          </p:cNvPr>
          <p:cNvPicPr>
            <a:picLocks noChangeAspect="1"/>
          </p:cNvPicPr>
          <p:nvPr/>
        </p:nvPicPr>
        <p:blipFill>
          <a:blip r:embed="rId2"/>
          <a:srcRect t="21203"/>
          <a:stretch/>
        </p:blipFill>
        <p:spPr>
          <a:xfrm>
            <a:off x="92443" y="2896981"/>
            <a:ext cx="5821680" cy="3764594"/>
          </a:xfrm>
          <a:prstGeom prst="rect">
            <a:avLst/>
          </a:prstGeom>
        </p:spPr>
      </p:pic>
    </p:spTree>
    <p:extLst>
      <p:ext uri="{BB962C8B-B14F-4D97-AF65-F5344CB8AC3E}">
        <p14:creationId xmlns:p14="http://schemas.microsoft.com/office/powerpoint/2010/main" val="2247967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F3995-FB87-32BE-0009-37069DBDCA4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957771F-12DE-A4C3-57BA-B1FAA29B99F0}"/>
              </a:ext>
            </a:extLst>
          </p:cNvPr>
          <p:cNvSpPr>
            <a:spLocks noGrp="1"/>
          </p:cNvSpPr>
          <p:nvPr>
            <p:ph type="body" sz="quarter" idx="12"/>
          </p:nvPr>
        </p:nvSpPr>
        <p:spPr>
          <a:xfrm>
            <a:off x="877607" y="2962016"/>
            <a:ext cx="4819105" cy="382749"/>
          </a:xfrm>
        </p:spPr>
        <p:txBody>
          <a:bodyPr>
            <a:noAutofit/>
          </a:bodyPr>
          <a:lstStyle/>
          <a:p>
            <a:pPr eaLnBrk="1">
              <a:spcAft>
                <a:spcPts val="1293"/>
              </a:spcAft>
            </a:pPr>
            <a:r>
              <a:rPr lang="en-US" altLang="en-US" sz="2800" dirty="0"/>
              <a:t>We are using Judging when we:</a:t>
            </a:r>
          </a:p>
        </p:txBody>
      </p:sp>
      <p:sp>
        <p:nvSpPr>
          <p:cNvPr id="3" name="Text Placeholder 2">
            <a:extLst>
              <a:ext uri="{FF2B5EF4-FFF2-40B4-BE49-F238E27FC236}">
                <a16:creationId xmlns:a16="http://schemas.microsoft.com/office/drawing/2014/main" id="{A0602BF6-FC45-0E43-EA3B-E9934835077D}"/>
              </a:ext>
            </a:extLst>
          </p:cNvPr>
          <p:cNvSpPr>
            <a:spLocks noGrp="1"/>
          </p:cNvSpPr>
          <p:nvPr>
            <p:ph type="body" sz="quarter" idx="14"/>
          </p:nvPr>
        </p:nvSpPr>
        <p:spPr>
          <a:xfrm>
            <a:off x="6972685" y="2962016"/>
            <a:ext cx="4631051" cy="382749"/>
          </a:xfrm>
        </p:spPr>
        <p:txBody>
          <a:bodyPr>
            <a:noAutofit/>
          </a:bodyPr>
          <a:lstStyle/>
          <a:p>
            <a:pPr eaLnBrk="1">
              <a:spcAft>
                <a:spcPts val="1293"/>
              </a:spcAft>
            </a:pPr>
            <a:r>
              <a:rPr lang="en-US" altLang="en-US" sz="2800" dirty="0"/>
              <a:t>We are using Perceiving when we:</a:t>
            </a:r>
          </a:p>
        </p:txBody>
      </p:sp>
      <p:sp>
        <p:nvSpPr>
          <p:cNvPr id="4" name="Text Placeholder 3">
            <a:extLst>
              <a:ext uri="{FF2B5EF4-FFF2-40B4-BE49-F238E27FC236}">
                <a16:creationId xmlns:a16="http://schemas.microsoft.com/office/drawing/2014/main" id="{858C077A-AB81-0C2C-6508-D393269C8527}"/>
              </a:ext>
            </a:extLst>
          </p:cNvPr>
          <p:cNvSpPr>
            <a:spLocks noGrp="1"/>
          </p:cNvSpPr>
          <p:nvPr>
            <p:ph type="body" sz="quarter" idx="15"/>
          </p:nvPr>
        </p:nvSpPr>
        <p:spPr>
          <a:xfrm>
            <a:off x="877607" y="3366301"/>
            <a:ext cx="4340785" cy="3133089"/>
          </a:xfrm>
        </p:spPr>
        <p:txBody>
          <a:bodyPr>
            <a:normAutofit/>
          </a:bodyPr>
          <a:lstStyle/>
          <a:p>
            <a:pPr eaLnBrk="1">
              <a:spcAft>
                <a:spcPts val="1293"/>
              </a:spcAft>
              <a:buFont typeface="Times New Roman" panose="02020603050405020304" pitchFamily="18" charset="0"/>
              <a:buChar char="•"/>
            </a:pPr>
            <a:r>
              <a:rPr lang="en-US" altLang="en-US" sz="2000" dirty="0"/>
              <a:t>Make a list of things to do</a:t>
            </a:r>
          </a:p>
          <a:p>
            <a:pPr eaLnBrk="1">
              <a:spcAft>
                <a:spcPts val="1293"/>
              </a:spcAft>
              <a:buFont typeface="Times New Roman" panose="02020603050405020304" pitchFamily="18" charset="0"/>
              <a:buChar char="•"/>
            </a:pPr>
            <a:r>
              <a:rPr lang="en-US" altLang="en-US" sz="2000" dirty="0"/>
              <a:t>Schedule things in advance</a:t>
            </a:r>
          </a:p>
          <a:p>
            <a:pPr eaLnBrk="1">
              <a:spcAft>
                <a:spcPts val="1293"/>
              </a:spcAft>
              <a:buFont typeface="Times New Roman" panose="02020603050405020304" pitchFamily="18" charset="0"/>
              <a:buChar char="•"/>
            </a:pPr>
            <a:r>
              <a:rPr lang="en-US" altLang="en-US" sz="2000" dirty="0"/>
              <a:t>Form and express judgments</a:t>
            </a:r>
          </a:p>
          <a:p>
            <a:pPr eaLnBrk="1">
              <a:spcAft>
                <a:spcPts val="1293"/>
              </a:spcAft>
              <a:buFont typeface="Times New Roman" panose="02020603050405020304" pitchFamily="18" charset="0"/>
              <a:buChar char="•"/>
            </a:pPr>
            <a:r>
              <a:rPr lang="en-US" altLang="en-US" sz="2000" dirty="0"/>
              <a:t>Bring closure to an issue so that we can move on</a:t>
            </a:r>
          </a:p>
          <a:p>
            <a:endParaRPr lang="en-US" dirty="0"/>
          </a:p>
        </p:txBody>
      </p:sp>
      <p:sp>
        <p:nvSpPr>
          <p:cNvPr id="5" name="Text Placeholder 4">
            <a:extLst>
              <a:ext uri="{FF2B5EF4-FFF2-40B4-BE49-F238E27FC236}">
                <a16:creationId xmlns:a16="http://schemas.microsoft.com/office/drawing/2014/main" id="{18FA431F-3B87-126A-D2CC-D5E7B4A1EF44}"/>
              </a:ext>
            </a:extLst>
          </p:cNvPr>
          <p:cNvSpPr>
            <a:spLocks noGrp="1"/>
          </p:cNvSpPr>
          <p:nvPr>
            <p:ph type="body" sz="quarter" idx="16"/>
          </p:nvPr>
        </p:nvSpPr>
        <p:spPr>
          <a:xfrm>
            <a:off x="6972685" y="3366301"/>
            <a:ext cx="4342629" cy="3133089"/>
          </a:xfrm>
        </p:spPr>
        <p:txBody>
          <a:bodyPr>
            <a:normAutofit/>
          </a:bodyPr>
          <a:lstStyle/>
          <a:p>
            <a:pPr eaLnBrk="1">
              <a:spcAft>
                <a:spcPts val="1293"/>
              </a:spcAft>
              <a:buFont typeface="Times New Roman" panose="02020603050405020304" pitchFamily="18" charset="0"/>
              <a:buChar char="•"/>
            </a:pPr>
            <a:r>
              <a:rPr lang="en-US" altLang="en-US" sz="2000" dirty="0"/>
              <a:t>Postpone decisions to see what other options are available</a:t>
            </a:r>
          </a:p>
          <a:p>
            <a:pPr eaLnBrk="1">
              <a:spcAft>
                <a:spcPts val="1293"/>
              </a:spcAft>
              <a:buFont typeface="Times New Roman" panose="02020603050405020304" pitchFamily="18" charset="0"/>
              <a:buChar char="•"/>
            </a:pPr>
            <a:r>
              <a:rPr lang="en-US" altLang="en-US" sz="2000" dirty="0"/>
              <a:t>Act spontaneously</a:t>
            </a:r>
          </a:p>
          <a:p>
            <a:pPr eaLnBrk="1">
              <a:spcAft>
                <a:spcPts val="1293"/>
              </a:spcAft>
              <a:buFont typeface="Times New Roman" panose="02020603050405020304" pitchFamily="18" charset="0"/>
              <a:buChar char="•"/>
            </a:pPr>
            <a:r>
              <a:rPr lang="en-US" altLang="en-US" sz="2000" dirty="0"/>
              <a:t>Decide what to do as we do it, rather than forming a plan ahead of time</a:t>
            </a:r>
          </a:p>
          <a:p>
            <a:pPr eaLnBrk="1">
              <a:spcAft>
                <a:spcPts val="1293"/>
              </a:spcAft>
              <a:buFont typeface="Times New Roman" panose="02020603050405020304" pitchFamily="18" charset="0"/>
              <a:buChar char="•"/>
            </a:pPr>
            <a:r>
              <a:rPr lang="en-US" altLang="en-US" sz="2000" dirty="0"/>
              <a:t>Do things at the last minute</a:t>
            </a:r>
          </a:p>
          <a:p>
            <a:pPr marL="0" indent="0">
              <a:buNone/>
            </a:pPr>
            <a:endParaRPr lang="en-US" dirty="0"/>
          </a:p>
        </p:txBody>
      </p:sp>
      <p:sp>
        <p:nvSpPr>
          <p:cNvPr id="8" name="Title 7">
            <a:extLst>
              <a:ext uri="{FF2B5EF4-FFF2-40B4-BE49-F238E27FC236}">
                <a16:creationId xmlns:a16="http://schemas.microsoft.com/office/drawing/2014/main" id="{0781841B-EBF6-8E21-D36D-067465965D49}"/>
              </a:ext>
            </a:extLst>
          </p:cNvPr>
          <p:cNvSpPr>
            <a:spLocks noGrp="1"/>
          </p:cNvSpPr>
          <p:nvPr>
            <p:ph type="title"/>
          </p:nvPr>
        </p:nvSpPr>
        <p:spPr>
          <a:xfrm>
            <a:off x="2528215" y="660362"/>
            <a:ext cx="7135570" cy="822240"/>
          </a:xfrm>
        </p:spPr>
        <p:txBody>
          <a:bodyPr/>
          <a:lstStyle/>
          <a:p>
            <a:pPr eaLnBrk="1">
              <a:lnSpc>
                <a:spcPct val="83000"/>
              </a:lnSpc>
              <a:spcAft>
                <a:spcPts val="1293"/>
              </a:spcAft>
            </a:pPr>
            <a:r>
              <a:rPr lang="en-US" altLang="en-US" sz="4000" dirty="0"/>
              <a:t>Judging/ Perceiving (J/P)</a:t>
            </a:r>
          </a:p>
        </p:txBody>
      </p:sp>
    </p:spTree>
    <p:extLst>
      <p:ext uri="{BB962C8B-B14F-4D97-AF65-F5344CB8AC3E}">
        <p14:creationId xmlns:p14="http://schemas.microsoft.com/office/powerpoint/2010/main" val="3338338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27BEE-C754-A05C-EE4E-E012B8F6BF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26F015A-79A9-B6DF-0C41-10CD9D070D4F}"/>
              </a:ext>
            </a:extLst>
          </p:cNvPr>
          <p:cNvSpPr>
            <a:spLocks noGrp="1"/>
          </p:cNvSpPr>
          <p:nvPr>
            <p:ph type="title"/>
          </p:nvPr>
        </p:nvSpPr>
        <p:spPr>
          <a:xfrm>
            <a:off x="7637992" y="1190909"/>
            <a:ext cx="4554008" cy="1325563"/>
          </a:xfrm>
        </p:spPr>
        <p:txBody>
          <a:bodyPr>
            <a:normAutofit fontScale="90000"/>
          </a:bodyPr>
          <a:lstStyle/>
          <a:p>
            <a:r>
              <a:rPr lang="en-US" altLang="en-US" dirty="0">
                <a:solidFill>
                  <a:srgbClr val="000000"/>
                </a:solidFill>
              </a:rPr>
              <a:t>J</a:t>
            </a:r>
            <a:r>
              <a:rPr lang="en-US" altLang="en-US" sz="4000" dirty="0">
                <a:solidFill>
                  <a:srgbClr val="000000"/>
                </a:solidFill>
              </a:rPr>
              <a:t>/</a:t>
            </a:r>
            <a:r>
              <a:rPr lang="en-US" altLang="en-US" dirty="0">
                <a:solidFill>
                  <a:srgbClr val="000000"/>
                </a:solidFill>
              </a:rPr>
              <a:t>P</a:t>
            </a:r>
            <a:r>
              <a:rPr lang="en-US" altLang="en-US" sz="4000" dirty="0">
                <a:solidFill>
                  <a:srgbClr val="000000"/>
                </a:solidFill>
              </a:rPr>
              <a:t> </a:t>
            </a:r>
            <a:r>
              <a:rPr lang="en-US" altLang="en-US" sz="4000" b="1" i="1" dirty="0">
                <a:solidFill>
                  <a:srgbClr val="000000"/>
                </a:solidFill>
              </a:rPr>
              <a:t>Questions:</a:t>
            </a:r>
            <a:br>
              <a:rPr lang="en-US" altLang="en-US" sz="4000" b="1" i="1" dirty="0">
                <a:solidFill>
                  <a:srgbClr val="000000"/>
                </a:solidFill>
              </a:rPr>
            </a:br>
            <a:br>
              <a:rPr lang="en-US" altLang="en-US" sz="4000" dirty="0">
                <a:solidFill>
                  <a:srgbClr val="000000"/>
                </a:solidFill>
              </a:rPr>
            </a:br>
            <a:endParaRPr lang="en-US" dirty="0"/>
          </a:p>
        </p:txBody>
      </p:sp>
      <p:sp>
        <p:nvSpPr>
          <p:cNvPr id="5" name="Text Placeholder 4">
            <a:extLst>
              <a:ext uri="{FF2B5EF4-FFF2-40B4-BE49-F238E27FC236}">
                <a16:creationId xmlns:a16="http://schemas.microsoft.com/office/drawing/2014/main" id="{757696A4-CD55-77EA-EFD9-9479618F60BE}"/>
              </a:ext>
            </a:extLst>
          </p:cNvPr>
          <p:cNvSpPr>
            <a:spLocks noGrp="1"/>
          </p:cNvSpPr>
          <p:nvPr>
            <p:ph type="body" sz="quarter" idx="16"/>
          </p:nvPr>
        </p:nvSpPr>
        <p:spPr>
          <a:xfrm>
            <a:off x="7618971" y="1663365"/>
            <a:ext cx="4182504" cy="4794760"/>
          </a:xfrm>
        </p:spPr>
        <p:txBody>
          <a:bodyPr>
            <a:normAutofit fontScale="77500" lnSpcReduction="20000"/>
          </a:bodyPr>
          <a:lstStyle/>
          <a:p>
            <a:pPr eaLnBrk="1">
              <a:spcAft>
                <a:spcPts val="1293"/>
              </a:spcAft>
              <a:buFont typeface="Times New Roman" panose="02020603050405020304" pitchFamily="18" charset="0"/>
              <a:buChar char="•"/>
            </a:pPr>
            <a:r>
              <a:rPr lang="en-US" sz="3200" b="0" i="0" dirty="0">
                <a:solidFill>
                  <a:srgbClr val="343C4B"/>
                </a:solidFill>
                <a:effectLst/>
                <a:latin typeface="Inter"/>
              </a:rPr>
              <a:t>Do you feel most comfortable when the course ahead is well-marked?</a:t>
            </a:r>
          </a:p>
          <a:p>
            <a:pPr eaLnBrk="1">
              <a:spcAft>
                <a:spcPts val="1293"/>
              </a:spcAft>
              <a:buFont typeface="Times New Roman" panose="02020603050405020304" pitchFamily="18" charset="0"/>
              <a:buChar char="•"/>
            </a:pPr>
            <a:r>
              <a:rPr lang="en-US" sz="3200" b="0" i="0" dirty="0">
                <a:solidFill>
                  <a:srgbClr val="343C4B"/>
                </a:solidFill>
                <a:effectLst/>
                <a:latin typeface="Inter"/>
              </a:rPr>
              <a:t>would you rather come up with five backup plans than deal with events as they come?</a:t>
            </a:r>
          </a:p>
          <a:p>
            <a:pPr eaLnBrk="1">
              <a:spcAft>
                <a:spcPts val="1293"/>
              </a:spcAft>
              <a:buFont typeface="Times New Roman" panose="02020603050405020304" pitchFamily="18" charset="0"/>
              <a:buChar char="•"/>
            </a:pPr>
            <a:r>
              <a:rPr lang="en-US" sz="3200" dirty="0">
                <a:solidFill>
                  <a:srgbClr val="343C4B"/>
                </a:solidFill>
                <a:latin typeface="Inter"/>
              </a:rPr>
              <a:t>Do you prefer to “go with the flow”? </a:t>
            </a:r>
          </a:p>
          <a:p>
            <a:pPr eaLnBrk="1">
              <a:spcAft>
                <a:spcPts val="1293"/>
              </a:spcAft>
              <a:buFont typeface="Times New Roman" panose="02020603050405020304" pitchFamily="18" charset="0"/>
              <a:buChar char="•"/>
            </a:pPr>
            <a:r>
              <a:rPr lang="en-US" sz="3200" dirty="0">
                <a:solidFill>
                  <a:srgbClr val="343C4B"/>
                </a:solidFill>
                <a:latin typeface="Inter"/>
              </a:rPr>
              <a:t>Can you pivot easily when a challenge arises?</a:t>
            </a:r>
          </a:p>
          <a:p>
            <a:pPr eaLnBrk="1">
              <a:spcAft>
                <a:spcPts val="1293"/>
              </a:spcAft>
              <a:buFont typeface="Times New Roman" panose="02020603050405020304" pitchFamily="18" charset="0"/>
              <a:buChar char="•"/>
            </a:pPr>
            <a:r>
              <a:rPr lang="en-US" sz="3200" dirty="0">
                <a:solidFill>
                  <a:srgbClr val="343C4B"/>
                </a:solidFill>
                <a:latin typeface="Inter"/>
              </a:rPr>
              <a:t>Do you know where your phone is right now?  (j/k)</a:t>
            </a:r>
          </a:p>
        </p:txBody>
      </p:sp>
      <p:pic>
        <p:nvPicPr>
          <p:cNvPr id="6148" name="Picture 4" descr="Judging vs. Perceiving (J vs P): Which Are You? - Psychology Junkie">
            <a:extLst>
              <a:ext uri="{FF2B5EF4-FFF2-40B4-BE49-F238E27FC236}">
                <a16:creationId xmlns:a16="http://schemas.microsoft.com/office/drawing/2014/main" id="{C69035C5-66DE-A5EA-3208-76735B9A2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433908"/>
            <a:ext cx="5291328" cy="599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114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4FBE-AA59-4597-0498-7B8DE31E1BE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0DDD3AE-D09B-F7B8-406D-F1AEDE008171}"/>
              </a:ext>
            </a:extLst>
          </p:cNvPr>
          <p:cNvSpPr>
            <a:spLocks noGrp="1"/>
          </p:cNvSpPr>
          <p:nvPr>
            <p:ph type="title"/>
          </p:nvPr>
        </p:nvSpPr>
        <p:spPr>
          <a:xfrm>
            <a:off x="810927" y="323826"/>
            <a:ext cx="4387756" cy="686746"/>
          </a:xfrm>
        </p:spPr>
        <p:txBody>
          <a:bodyPr>
            <a:noAutofit/>
          </a:bodyPr>
          <a:lstStyle/>
          <a:p>
            <a:pPr eaLnBrk="1">
              <a:spcAft>
                <a:spcPts val="1293"/>
              </a:spcAft>
            </a:pPr>
            <a:r>
              <a:rPr lang="en-US" altLang="en-US" sz="2400" dirty="0"/>
              <a:t>Carl Jung also introduced the idea of a </a:t>
            </a:r>
            <a:r>
              <a:rPr lang="en-US" altLang="en-US" sz="2400" b="1" i="1" dirty="0"/>
              <a:t>hierarchy of mental functions</a:t>
            </a:r>
            <a:r>
              <a:rPr lang="en-US" altLang="en-US" sz="2400" dirty="0"/>
              <a:t>. </a:t>
            </a:r>
          </a:p>
        </p:txBody>
      </p:sp>
      <p:sp>
        <p:nvSpPr>
          <p:cNvPr id="8" name="Text Placeholder 7">
            <a:extLst>
              <a:ext uri="{FF2B5EF4-FFF2-40B4-BE49-F238E27FC236}">
                <a16:creationId xmlns:a16="http://schemas.microsoft.com/office/drawing/2014/main" id="{75F65DFC-A436-A5C7-00DD-27D3EB56EF6F}"/>
              </a:ext>
            </a:extLst>
          </p:cNvPr>
          <p:cNvSpPr>
            <a:spLocks noGrp="1"/>
          </p:cNvSpPr>
          <p:nvPr>
            <p:ph type="body" sz="quarter" idx="11"/>
          </p:nvPr>
        </p:nvSpPr>
        <p:spPr>
          <a:xfrm>
            <a:off x="833468" y="3483541"/>
            <a:ext cx="4488340" cy="2999232"/>
          </a:xfrm>
        </p:spPr>
        <p:txBody>
          <a:bodyPr/>
          <a:lstStyle/>
          <a:p>
            <a:pPr eaLnBrk="1">
              <a:spcAft>
                <a:spcPts val="1293"/>
              </a:spcAft>
            </a:pPr>
            <a:r>
              <a:rPr lang="en-US" altLang="en-US" sz="2400" dirty="0"/>
              <a:t>According to Jung, in each individual, one of the poles of the two dichotomies predominates over the rest. This pole defines the </a:t>
            </a:r>
            <a:r>
              <a:rPr lang="en-US" altLang="en-US" sz="2400" b="1" dirty="0"/>
              <a:t>dominant</a:t>
            </a:r>
            <a:r>
              <a:rPr lang="en-US" altLang="en-US" sz="2400" dirty="0"/>
              <a:t> function. One of the poles of the other dichotomy defines the auxiliary function.</a:t>
            </a:r>
          </a:p>
        </p:txBody>
      </p:sp>
      <p:sp>
        <p:nvSpPr>
          <p:cNvPr id="3" name="Text Placeholder 2">
            <a:extLst>
              <a:ext uri="{FF2B5EF4-FFF2-40B4-BE49-F238E27FC236}">
                <a16:creationId xmlns:a16="http://schemas.microsoft.com/office/drawing/2014/main" id="{B7A70458-1F67-D9E5-0103-6D5481E64C12}"/>
              </a:ext>
            </a:extLst>
          </p:cNvPr>
          <p:cNvSpPr>
            <a:spLocks noGrp="1"/>
          </p:cNvSpPr>
          <p:nvPr>
            <p:ph type="body" sz="quarter" idx="17"/>
          </p:nvPr>
        </p:nvSpPr>
        <p:spPr>
          <a:xfrm>
            <a:off x="6565392" y="64008"/>
            <a:ext cx="5130579" cy="6793992"/>
          </a:xfrm>
        </p:spPr>
        <p:txBody>
          <a:bodyPr>
            <a:normAutofit/>
          </a:bodyPr>
          <a:lstStyle/>
          <a:p>
            <a:pPr eaLnBrk="1">
              <a:spcAft>
                <a:spcPts val="1293"/>
              </a:spcAft>
            </a:pPr>
            <a:r>
              <a:rPr lang="en-US" altLang="en-US" sz="2000" dirty="0">
                <a:solidFill>
                  <a:srgbClr val="000000"/>
                </a:solidFill>
              </a:rPr>
              <a:t>Carl Jung called the S/N mental function "irrational" and the T/F "rational“</a:t>
            </a:r>
          </a:p>
          <a:p>
            <a:pPr marL="457200" lvl="1" indent="0" eaLnBrk="1">
              <a:spcAft>
                <a:spcPts val="1293"/>
              </a:spcAft>
              <a:buNone/>
            </a:pPr>
            <a:r>
              <a:rPr lang="en-US" altLang="en-US" sz="2000" dirty="0">
                <a:solidFill>
                  <a:srgbClr val="000000"/>
                </a:solidFill>
              </a:rPr>
              <a:t>The "rational" function, according to Jung, is typical for mental activity that results in thinking, feelings, response and behavior that consciously operates in line with some rules, principles or norms. People with predominantly "rational" function perceive the world as an ordered structure that follows a set of rules.</a:t>
            </a:r>
          </a:p>
          <a:p>
            <a:pPr marL="457200" lvl="1" indent="0" eaLnBrk="1">
              <a:spcAft>
                <a:spcPts val="1293"/>
              </a:spcAft>
              <a:buNone/>
            </a:pPr>
            <a:r>
              <a:rPr lang="en-US" altLang="en-US" sz="2000" dirty="0">
                <a:solidFill>
                  <a:srgbClr val="000000"/>
                </a:solidFill>
              </a:rPr>
              <a:t>The "irrational" function, according to Jung, is typical for mental and perceptual activity that predominantly (and, for the most part, unconsciously) operates with opportunities, i.e. various possible outcomes and sensations result from some premises and sensations, mostly driven by unconscious processes. </a:t>
            </a:r>
          </a:p>
          <a:p>
            <a:pPr lvl="1" eaLnBrk="1">
              <a:spcAft>
                <a:spcPts val="1293"/>
              </a:spcAft>
              <a:buFont typeface="Times New Roman" panose="02020603050405020304" pitchFamily="18" charset="0"/>
              <a:buChar char="•"/>
            </a:pPr>
            <a:endParaRPr lang="en-US" altLang="en-US" sz="1633" dirty="0">
              <a:solidFill>
                <a:srgbClr val="000000"/>
              </a:solidFill>
            </a:endParaRPr>
          </a:p>
          <a:p>
            <a:endParaRPr lang="en-US" dirty="0"/>
          </a:p>
        </p:txBody>
      </p:sp>
      <p:sp>
        <p:nvSpPr>
          <p:cNvPr id="4" name="TextBox 3">
            <a:extLst>
              <a:ext uri="{FF2B5EF4-FFF2-40B4-BE49-F238E27FC236}">
                <a16:creationId xmlns:a16="http://schemas.microsoft.com/office/drawing/2014/main" id="{418CA606-4651-948B-E3E1-F50CAD958E98}"/>
              </a:ext>
            </a:extLst>
          </p:cNvPr>
          <p:cNvSpPr txBox="1"/>
          <p:nvPr/>
        </p:nvSpPr>
        <p:spPr>
          <a:xfrm>
            <a:off x="810927" y="1013251"/>
            <a:ext cx="4895088" cy="1938992"/>
          </a:xfrm>
          <a:prstGeom prst="rect">
            <a:avLst/>
          </a:prstGeom>
          <a:noFill/>
        </p:spPr>
        <p:txBody>
          <a:bodyPr wrap="square">
            <a:spAutoFit/>
          </a:bodyPr>
          <a:lstStyle/>
          <a:p>
            <a:pPr eaLnBrk="1">
              <a:spcAft>
                <a:spcPts val="1293"/>
              </a:spcAft>
            </a:pPr>
            <a:r>
              <a:rPr lang="en-US" altLang="en-US" sz="2400" dirty="0">
                <a:solidFill>
                  <a:schemeClr val="bg1"/>
                </a:solidFill>
              </a:rPr>
              <a:t>As a reminder, the mental functions are S/N and T/F (these are also called the middle factors, since they occur in the middle of the personality type; i.e., E</a:t>
            </a:r>
            <a:r>
              <a:rPr lang="en-US" altLang="en-US" sz="2400" b="1" dirty="0">
                <a:solidFill>
                  <a:schemeClr val="bg1"/>
                </a:solidFill>
              </a:rPr>
              <a:t>ST</a:t>
            </a:r>
            <a:r>
              <a:rPr lang="en-US" altLang="en-US" sz="2400" dirty="0">
                <a:solidFill>
                  <a:schemeClr val="bg1"/>
                </a:solidFill>
              </a:rPr>
              <a:t>J, E</a:t>
            </a:r>
            <a:r>
              <a:rPr lang="en-US" altLang="en-US" sz="2400" b="1" dirty="0">
                <a:solidFill>
                  <a:schemeClr val="bg1"/>
                </a:solidFill>
              </a:rPr>
              <a:t>NF</a:t>
            </a:r>
            <a:r>
              <a:rPr lang="en-US" altLang="en-US" sz="2400" dirty="0">
                <a:solidFill>
                  <a:schemeClr val="bg1"/>
                </a:solidFill>
              </a:rPr>
              <a:t>P).  </a:t>
            </a:r>
          </a:p>
        </p:txBody>
      </p:sp>
    </p:spTree>
    <p:extLst>
      <p:ext uri="{BB962C8B-B14F-4D97-AF65-F5344CB8AC3E}">
        <p14:creationId xmlns:p14="http://schemas.microsoft.com/office/powerpoint/2010/main" val="998314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15449" b="15449"/>
          <a:stretch/>
        </p:blipFill>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p:txBody>
          <a:bodyPr>
            <a:normAutofit/>
          </a:bodyPr>
          <a:lstStyle/>
          <a:p>
            <a:r>
              <a:rPr lang="en-US" dirty="0"/>
              <a:t>Ask yourself…</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407949" y="202558"/>
            <a:ext cx="6121722" cy="382749"/>
          </a:xfrm>
        </p:spPr>
        <p:txBody>
          <a:bodyPr>
            <a:normAutofit/>
          </a:bodyPr>
          <a:lstStyle/>
          <a:p>
            <a:r>
              <a:rPr lang="en-US" sz="2400" dirty="0"/>
              <a:t>Key takeaways</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4745620" y="807136"/>
            <a:ext cx="6735180" cy="2178197"/>
          </a:xfrm>
        </p:spPr>
        <p:txBody>
          <a:bodyPr>
            <a:normAutofit fontScale="92500" lnSpcReduction="20000"/>
          </a:bodyPr>
          <a:lstStyle/>
          <a:p>
            <a:pPr marL="800100" lvl="1" indent="-342900" eaLnBrk="1">
              <a:spcAft>
                <a:spcPts val="1425"/>
              </a:spcAft>
              <a:buFont typeface="Wingdings" panose="05000000000000000000" pitchFamily="2" charset="2"/>
              <a:buChar char="§"/>
            </a:pPr>
            <a:r>
              <a:rPr lang="en-US" altLang="en-US" sz="2000" dirty="0">
                <a:solidFill>
                  <a:srgbClr val="000000"/>
                </a:solidFill>
              </a:rPr>
              <a:t>It is important to understand your own reactions to the personality of others in order to provide the best service.</a:t>
            </a:r>
          </a:p>
          <a:p>
            <a:pPr marL="800100" lvl="1" indent="-342900" eaLnBrk="1">
              <a:spcAft>
                <a:spcPts val="1425"/>
              </a:spcAft>
              <a:buFont typeface="Wingdings" panose="05000000000000000000" pitchFamily="2" charset="2"/>
              <a:buChar char="§"/>
            </a:pPr>
            <a:r>
              <a:rPr lang="en-US" altLang="en-US" sz="2000" dirty="0">
                <a:solidFill>
                  <a:srgbClr val="000000"/>
                </a:solidFill>
              </a:rPr>
              <a:t>Many people admire a trait they do not possess and are irritated by other traits they do not perceive themselves to have.</a:t>
            </a:r>
          </a:p>
          <a:p>
            <a:pPr marL="800100" lvl="1" indent="-342900" eaLnBrk="1">
              <a:spcAft>
                <a:spcPts val="1425"/>
              </a:spcAft>
              <a:buFont typeface="Wingdings" panose="05000000000000000000" pitchFamily="2" charset="2"/>
              <a:buChar char="§"/>
            </a:pPr>
            <a:r>
              <a:rPr lang="en-US" altLang="en-US" sz="2000" dirty="0">
                <a:solidFill>
                  <a:srgbClr val="000000"/>
                </a:solidFill>
              </a:rPr>
              <a:t>Understanding personality type can help build empathy for styles that are dissimilar to your own and can help you understand your own tendencies and preferences.</a:t>
            </a:r>
          </a:p>
        </p:txBody>
      </p:sp>
      <p:sp>
        <p:nvSpPr>
          <p:cNvPr id="9" name="Text Placeholder 8"/>
          <p:cNvSpPr>
            <a:spLocks noGrp="1"/>
          </p:cNvSpPr>
          <p:nvPr>
            <p:ph type="body" sz="quarter" idx="16"/>
          </p:nvPr>
        </p:nvSpPr>
        <p:spPr>
          <a:xfrm>
            <a:off x="239486" y="3737092"/>
            <a:ext cx="4103914" cy="2663707"/>
          </a:xfrm>
        </p:spPr>
        <p:txBody>
          <a:bodyPr>
            <a:normAutofit fontScale="92500" lnSpcReduction="10000"/>
          </a:bodyPr>
          <a:lstStyle/>
          <a:p>
            <a:pPr marL="342900" indent="-342900" eaLnBrk="1">
              <a:spcAft>
                <a:spcPts val="1425"/>
              </a:spcAft>
              <a:buFont typeface="Wingdings" panose="05000000000000000000" pitchFamily="2" charset="2"/>
              <a:buChar char="§"/>
            </a:pPr>
            <a:r>
              <a:rPr lang="en-US" altLang="en-US" sz="2000" dirty="0">
                <a:solidFill>
                  <a:srgbClr val="000000"/>
                </a:solidFill>
              </a:rPr>
              <a:t>Are the traits you listed similar to your own personality traits, or different from you?</a:t>
            </a:r>
          </a:p>
          <a:p>
            <a:pPr marL="342900" indent="-342900" eaLnBrk="1">
              <a:spcAft>
                <a:spcPts val="1425"/>
              </a:spcAft>
              <a:buFont typeface="Wingdings" panose="05000000000000000000" pitchFamily="2" charset="2"/>
              <a:buChar char="§"/>
            </a:pPr>
            <a:r>
              <a:rPr lang="en-US" altLang="en-US" sz="2000" dirty="0">
                <a:solidFill>
                  <a:srgbClr val="000000"/>
                </a:solidFill>
              </a:rPr>
              <a:t>How many of your clients have the trait you admire?</a:t>
            </a:r>
          </a:p>
          <a:p>
            <a:pPr marL="342900" indent="-342900" eaLnBrk="1">
              <a:spcAft>
                <a:spcPts val="1425"/>
              </a:spcAft>
              <a:buFont typeface="Wingdings" panose="05000000000000000000" pitchFamily="2" charset="2"/>
              <a:buChar char="§"/>
            </a:pPr>
            <a:r>
              <a:rPr lang="en-US" altLang="en-US" sz="2000" dirty="0">
                <a:solidFill>
                  <a:srgbClr val="000000"/>
                </a:solidFill>
              </a:rPr>
              <a:t>How many of your clients have the trait that irritates you?</a:t>
            </a:r>
          </a:p>
        </p:txBody>
      </p:sp>
    </p:spTree>
    <p:extLst>
      <p:ext uri="{BB962C8B-B14F-4D97-AF65-F5344CB8AC3E}">
        <p14:creationId xmlns:p14="http://schemas.microsoft.com/office/powerpoint/2010/main" val="268795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B4F33-E484-C762-6A4E-DDC7DBC084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8F8A74-7BB7-37A4-81DA-BB3787C4BBED}"/>
              </a:ext>
            </a:extLst>
          </p:cNvPr>
          <p:cNvSpPr>
            <a:spLocks noGrp="1"/>
          </p:cNvSpPr>
          <p:nvPr>
            <p:ph type="title"/>
          </p:nvPr>
        </p:nvSpPr>
        <p:spPr>
          <a:xfrm>
            <a:off x="6511925" y="828496"/>
            <a:ext cx="4554008" cy="1325563"/>
          </a:xfrm>
        </p:spPr>
        <p:txBody>
          <a:bodyPr>
            <a:normAutofit fontScale="90000"/>
          </a:bodyPr>
          <a:lstStyle/>
          <a:p>
            <a:r>
              <a:rPr lang="en-US" altLang="en-US" sz="4000" dirty="0">
                <a:solidFill>
                  <a:srgbClr val="000000"/>
                </a:solidFill>
              </a:rPr>
              <a:t>Components of Personality</a:t>
            </a:r>
            <a:br>
              <a:rPr lang="en-US" altLang="en-US" sz="4000" dirty="0">
                <a:solidFill>
                  <a:srgbClr val="000000"/>
                </a:solidFill>
              </a:rPr>
            </a:br>
            <a:endParaRPr lang="en-US" dirty="0"/>
          </a:p>
        </p:txBody>
      </p:sp>
      <p:sp>
        <p:nvSpPr>
          <p:cNvPr id="5" name="Text Placeholder 4">
            <a:extLst>
              <a:ext uri="{FF2B5EF4-FFF2-40B4-BE49-F238E27FC236}">
                <a16:creationId xmlns:a16="http://schemas.microsoft.com/office/drawing/2014/main" id="{D4584A4B-B4F8-714C-4A21-125823F4C335}"/>
              </a:ext>
            </a:extLst>
          </p:cNvPr>
          <p:cNvSpPr>
            <a:spLocks noGrp="1"/>
          </p:cNvSpPr>
          <p:nvPr>
            <p:ph type="body" sz="quarter" idx="16"/>
          </p:nvPr>
        </p:nvSpPr>
        <p:spPr>
          <a:xfrm>
            <a:off x="6511925" y="1714499"/>
            <a:ext cx="5335359" cy="3226378"/>
          </a:xfrm>
        </p:spPr>
        <p:txBody>
          <a:bodyPr>
            <a:noAutofit/>
          </a:bodyPr>
          <a:lstStyle/>
          <a:p>
            <a:pPr marL="0" indent="0" eaLnBrk="1">
              <a:spcAft>
                <a:spcPts val="1293"/>
              </a:spcAft>
              <a:buNone/>
            </a:pPr>
            <a:r>
              <a:rPr lang="en-US" altLang="en-US" sz="2800" dirty="0">
                <a:solidFill>
                  <a:srgbClr val="000000"/>
                </a:solidFill>
              </a:rPr>
              <a:t>By observation or asking certain questions it is possible to determine whether the organization of an individual's nervous system results in thinking, feelings, response and behavior that is predominantly "rational" or "irrational".  We refer to this as “</a:t>
            </a:r>
            <a:r>
              <a:rPr lang="en-US" altLang="en-US" sz="2800" b="1" dirty="0">
                <a:solidFill>
                  <a:srgbClr val="000000"/>
                </a:solidFill>
              </a:rPr>
              <a:t>Cognitive Process</a:t>
            </a:r>
            <a:r>
              <a:rPr lang="en-US" altLang="en-US" sz="2800" dirty="0">
                <a:solidFill>
                  <a:srgbClr val="000000"/>
                </a:solidFill>
              </a:rPr>
              <a:t>”.  </a:t>
            </a:r>
          </a:p>
          <a:p>
            <a:pPr marL="0" indent="0" eaLnBrk="1">
              <a:spcAft>
                <a:spcPts val="1293"/>
              </a:spcAft>
              <a:buNone/>
            </a:pPr>
            <a:r>
              <a:rPr lang="en-US" altLang="en-US" sz="2800" dirty="0">
                <a:solidFill>
                  <a:srgbClr val="000000"/>
                </a:solidFill>
              </a:rPr>
              <a:t>In other words, it is possible to determine whether the person is primarily driven by S, N T, or F.</a:t>
            </a:r>
          </a:p>
        </p:txBody>
      </p:sp>
      <p:sp>
        <p:nvSpPr>
          <p:cNvPr id="6" name="Text Placeholder 5">
            <a:extLst>
              <a:ext uri="{FF2B5EF4-FFF2-40B4-BE49-F238E27FC236}">
                <a16:creationId xmlns:a16="http://schemas.microsoft.com/office/drawing/2014/main" id="{6495C2D4-2086-D635-C8B6-EEC45AEB44F4}"/>
              </a:ext>
            </a:extLst>
          </p:cNvPr>
          <p:cNvSpPr>
            <a:spLocks noGrp="1"/>
          </p:cNvSpPr>
          <p:nvPr>
            <p:ph type="body" sz="quarter" idx="15"/>
          </p:nvPr>
        </p:nvSpPr>
        <p:spPr>
          <a:xfrm>
            <a:off x="344715" y="3631623"/>
            <a:ext cx="5406571" cy="3226377"/>
          </a:xfrm>
        </p:spPr>
        <p:txBody>
          <a:bodyPr>
            <a:normAutofit fontScale="85000" lnSpcReduction="20000"/>
          </a:bodyPr>
          <a:lstStyle/>
          <a:p>
            <a:pPr marL="0" indent="0" eaLnBrk="1">
              <a:spcAft>
                <a:spcPts val="1293"/>
              </a:spcAft>
              <a:buNone/>
            </a:pPr>
            <a:r>
              <a:rPr lang="en-US" altLang="en-US" sz="3600" dirty="0"/>
              <a:t>On the next page is a chart of possible cognitive process hierarchies.  The capital letter (Se) means that process is dominant.  In the case of an Se, the person is driven by Sensing, with Extraversion as their secondary cognitive process.</a:t>
            </a:r>
          </a:p>
          <a:p>
            <a:endParaRPr lang="en-US" dirty="0"/>
          </a:p>
        </p:txBody>
      </p:sp>
      <p:pic>
        <p:nvPicPr>
          <p:cNvPr id="7" name="Picture 6">
            <a:extLst>
              <a:ext uri="{FF2B5EF4-FFF2-40B4-BE49-F238E27FC236}">
                <a16:creationId xmlns:a16="http://schemas.microsoft.com/office/drawing/2014/main" id="{48F1823F-9BD8-C624-F046-3F581F7CBD83}"/>
              </a:ext>
            </a:extLst>
          </p:cNvPr>
          <p:cNvPicPr>
            <a:picLocks noChangeAspect="1"/>
          </p:cNvPicPr>
          <p:nvPr/>
        </p:nvPicPr>
        <p:blipFill>
          <a:blip r:embed="rId2">
            <a:extLst>
              <a:ext uri="{837473B0-CC2E-450A-ABE3-18F120FF3D39}">
                <a1611:picAttrSrcUrl xmlns:a1611="http://schemas.microsoft.com/office/drawing/2016/11/main" r:id="rId3"/>
              </a:ext>
            </a:extLst>
          </a:blip>
          <a:srcRect t="9085" b="10491"/>
          <a:stretch/>
        </p:blipFill>
        <p:spPr>
          <a:xfrm>
            <a:off x="0" y="-1"/>
            <a:ext cx="6096000" cy="3429001"/>
          </a:xfrm>
          <a:prstGeom prst="rect">
            <a:avLst/>
          </a:prstGeom>
        </p:spPr>
      </p:pic>
    </p:spTree>
    <p:extLst>
      <p:ext uri="{BB962C8B-B14F-4D97-AF65-F5344CB8AC3E}">
        <p14:creationId xmlns:p14="http://schemas.microsoft.com/office/powerpoint/2010/main" val="2170096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3F82B-2767-5B1C-07DC-E8FDE4F69B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D0FC7E-E176-E143-FE6A-C2A280D32019}"/>
              </a:ext>
            </a:extLst>
          </p:cNvPr>
          <p:cNvSpPr>
            <a:spLocks noGrp="1"/>
          </p:cNvSpPr>
          <p:nvPr>
            <p:ph type="title"/>
          </p:nvPr>
        </p:nvSpPr>
        <p:spPr>
          <a:xfrm>
            <a:off x="4080446" y="211719"/>
            <a:ext cx="4031107" cy="876417"/>
          </a:xfrm>
        </p:spPr>
        <p:txBody>
          <a:bodyPr>
            <a:normAutofit fontScale="90000"/>
          </a:bodyPr>
          <a:lstStyle/>
          <a:p>
            <a:pPr algn="ctr" eaLnBrk="1">
              <a:spcAft>
                <a:spcPts val="1293"/>
              </a:spcAft>
            </a:pPr>
            <a:r>
              <a:rPr lang="en-US" altLang="en-US" sz="4000" dirty="0"/>
              <a:t>The 8 Jungian Cognitive Processes (S/N; T/F)</a:t>
            </a:r>
          </a:p>
        </p:txBody>
      </p:sp>
      <p:sp>
        <p:nvSpPr>
          <p:cNvPr id="5" name="Text Placeholder 4">
            <a:extLst>
              <a:ext uri="{FF2B5EF4-FFF2-40B4-BE49-F238E27FC236}">
                <a16:creationId xmlns:a16="http://schemas.microsoft.com/office/drawing/2014/main" id="{AE7B3356-2294-6FB9-BB52-4BDF99899E4D}"/>
              </a:ext>
            </a:extLst>
          </p:cNvPr>
          <p:cNvSpPr>
            <a:spLocks noGrp="1"/>
          </p:cNvSpPr>
          <p:nvPr>
            <p:ph type="body" sz="quarter" idx="15"/>
          </p:nvPr>
        </p:nvSpPr>
        <p:spPr>
          <a:xfrm>
            <a:off x="4230681" y="2074825"/>
            <a:ext cx="3969985" cy="5049611"/>
          </a:xfrm>
        </p:spPr>
        <p:txBody>
          <a:bodyPr>
            <a:normAutofit/>
          </a:bodyPr>
          <a:lstStyle/>
          <a:p>
            <a:pPr marL="457200" lvl="1" indent="0" eaLnBrk="1">
              <a:spcAft>
                <a:spcPts val="1032"/>
              </a:spcAft>
              <a:buNone/>
            </a:pPr>
            <a:r>
              <a:rPr lang="en-US" altLang="en-US" sz="2400" dirty="0"/>
              <a:t>Se – Extraverted Sensing</a:t>
            </a:r>
          </a:p>
          <a:p>
            <a:pPr marL="457200" lvl="1" indent="0" eaLnBrk="1">
              <a:spcAft>
                <a:spcPts val="1032"/>
              </a:spcAft>
              <a:buNone/>
            </a:pPr>
            <a:r>
              <a:rPr lang="en-US" altLang="en-US" sz="2400" dirty="0"/>
              <a:t>Si – Introverted Sensing</a:t>
            </a:r>
          </a:p>
          <a:p>
            <a:pPr marL="457200" lvl="1" indent="0" eaLnBrk="1">
              <a:spcAft>
                <a:spcPts val="1032"/>
              </a:spcAft>
              <a:buNone/>
            </a:pPr>
            <a:r>
              <a:rPr lang="en-US" altLang="en-US" sz="2400" dirty="0"/>
              <a:t>Ne – Extraverted </a:t>
            </a:r>
            <a:r>
              <a:rPr lang="en-US" altLang="en-US" sz="2400" dirty="0" err="1"/>
              <a:t>iNtuiting</a:t>
            </a:r>
            <a:endParaRPr lang="en-US" altLang="en-US" sz="2400" dirty="0"/>
          </a:p>
          <a:p>
            <a:pPr marL="457200" lvl="1" indent="0" eaLnBrk="1">
              <a:spcAft>
                <a:spcPts val="1032"/>
              </a:spcAft>
              <a:buNone/>
            </a:pPr>
            <a:r>
              <a:rPr lang="en-US" altLang="en-US" sz="2400" dirty="0"/>
              <a:t>Ni – Introverted </a:t>
            </a:r>
            <a:r>
              <a:rPr lang="en-US" altLang="en-US" sz="2400" dirty="0" err="1"/>
              <a:t>iNtuiting</a:t>
            </a:r>
            <a:endParaRPr lang="en-US" altLang="en-US" sz="2400" dirty="0"/>
          </a:p>
          <a:p>
            <a:pPr marL="457200" lvl="1" indent="0" eaLnBrk="1">
              <a:spcAft>
                <a:spcPts val="1032"/>
              </a:spcAft>
              <a:buNone/>
            </a:pPr>
            <a:r>
              <a:rPr lang="en-US" altLang="en-US" sz="2400" dirty="0" err="1"/>
              <a:t>Te</a:t>
            </a:r>
            <a:r>
              <a:rPr lang="en-US" altLang="en-US" sz="2400" dirty="0"/>
              <a:t> – Extraverted Thinking </a:t>
            </a:r>
          </a:p>
          <a:p>
            <a:pPr marL="457200" lvl="1" indent="0" eaLnBrk="1">
              <a:spcAft>
                <a:spcPts val="1032"/>
              </a:spcAft>
              <a:buNone/>
            </a:pPr>
            <a:r>
              <a:rPr lang="en-US" altLang="en-US" sz="2400" dirty="0"/>
              <a:t>Ti – Introverted Thinking</a:t>
            </a:r>
          </a:p>
          <a:p>
            <a:pPr marL="457200" lvl="1" indent="0" eaLnBrk="1">
              <a:spcAft>
                <a:spcPts val="1032"/>
              </a:spcAft>
              <a:buNone/>
            </a:pPr>
            <a:r>
              <a:rPr lang="en-US" altLang="en-US" sz="2400" dirty="0"/>
              <a:t>Fe – Extraverted Feeling</a:t>
            </a:r>
          </a:p>
          <a:p>
            <a:pPr marL="457200" lvl="1" indent="0" eaLnBrk="1">
              <a:spcAft>
                <a:spcPts val="1032"/>
              </a:spcAft>
              <a:buNone/>
            </a:pPr>
            <a:r>
              <a:rPr lang="en-US" altLang="en-US" sz="2400" dirty="0"/>
              <a:t>Fi – Introverted Feeling</a:t>
            </a:r>
          </a:p>
          <a:p>
            <a:pPr marL="0" indent="0" eaLnBrk="1">
              <a:spcAft>
                <a:spcPts val="1293"/>
              </a:spcAft>
              <a:defRPr/>
            </a:pPr>
            <a:endParaRPr lang="en-US" altLang="en-US" sz="1600" dirty="0">
              <a:solidFill>
                <a:srgbClr val="000000"/>
              </a:solidFill>
            </a:endParaRPr>
          </a:p>
          <a:p>
            <a:endParaRPr lang="en-US" dirty="0"/>
          </a:p>
        </p:txBody>
      </p:sp>
      <p:pic>
        <p:nvPicPr>
          <p:cNvPr id="4" name="Picture 3" descr="A puzzle of a head with different colored pieces&#10;&#10;Description automatically generated">
            <a:extLst>
              <a:ext uri="{FF2B5EF4-FFF2-40B4-BE49-F238E27FC236}">
                <a16:creationId xmlns:a16="http://schemas.microsoft.com/office/drawing/2014/main" id="{9DB08B0C-9FED-3E33-6119-EA1E8CE85B8C}"/>
              </a:ext>
            </a:extLst>
          </p:cNvPr>
          <p:cNvPicPr>
            <a:picLocks noChangeAspect="1"/>
          </p:cNvPicPr>
          <p:nvPr/>
        </p:nvPicPr>
        <p:blipFill>
          <a:blip r:embed="rId2">
            <a:extLst>
              <a:ext uri="{837473B0-CC2E-450A-ABE3-18F120FF3D39}">
                <a1611:picAttrSrcUrl xmlns:a1611="http://schemas.microsoft.com/office/drawing/2016/11/main" r:id="rId3"/>
              </a:ext>
            </a:extLst>
          </a:blip>
          <a:srcRect l="50000" t="17500"/>
          <a:stretch/>
        </p:blipFill>
        <p:spPr>
          <a:xfrm>
            <a:off x="8656073" y="1369456"/>
            <a:ext cx="3080520" cy="3812144"/>
          </a:xfrm>
          <a:prstGeom prst="rect">
            <a:avLst/>
          </a:prstGeom>
        </p:spPr>
      </p:pic>
      <p:sp>
        <p:nvSpPr>
          <p:cNvPr id="8" name="Picture Placeholder 7">
            <a:extLst>
              <a:ext uri="{FF2B5EF4-FFF2-40B4-BE49-F238E27FC236}">
                <a16:creationId xmlns:a16="http://schemas.microsoft.com/office/drawing/2014/main" id="{D5A00C1F-7CD8-64A5-3A00-D76C83C917D4}"/>
              </a:ext>
            </a:extLst>
          </p:cNvPr>
          <p:cNvSpPr>
            <a:spLocks noGrp="1"/>
          </p:cNvSpPr>
          <p:nvPr>
            <p:ph type="pic" sz="quarter" idx="17"/>
          </p:nvPr>
        </p:nvSpPr>
        <p:spPr/>
        <p:txBody>
          <a:bodyPr/>
          <a:lstStyle/>
          <a:p>
            <a:endParaRPr lang="en-US"/>
          </a:p>
        </p:txBody>
      </p:sp>
      <p:pic>
        <p:nvPicPr>
          <p:cNvPr id="16" name="Picture Placeholder 15">
            <a:extLst>
              <a:ext uri="{FF2B5EF4-FFF2-40B4-BE49-F238E27FC236}">
                <a16:creationId xmlns:a16="http://schemas.microsoft.com/office/drawing/2014/main" id="{D74AB1A8-08D2-F215-FC06-34A5996CB64A}"/>
              </a:ext>
            </a:extLst>
          </p:cNvPr>
          <p:cNvPicPr>
            <a:picLocks noGrp="1" noChangeAspect="1"/>
          </p:cNvPicPr>
          <p:nvPr>
            <p:ph type="pic" sz="quarter" idx="16"/>
          </p:nvPr>
        </p:nvPicPr>
        <p:blipFill>
          <a:blip r:embed="rId4">
            <a:extLst>
              <a:ext uri="{837473B0-CC2E-450A-ABE3-18F120FF3D39}">
                <a1611:picAttrSrcUrl xmlns:a1611="http://schemas.microsoft.com/office/drawing/2016/11/main" r:id="rId5"/>
              </a:ext>
            </a:extLst>
          </a:blip>
          <a:srcRect l="32685" r="32685"/>
          <a:stretch/>
        </p:blipFill>
        <p:spPr/>
      </p:pic>
      <p:pic>
        <p:nvPicPr>
          <p:cNvPr id="17" name="Picture Placeholder 15" descr="A group of people's heads">
            <a:extLst>
              <a:ext uri="{FF2B5EF4-FFF2-40B4-BE49-F238E27FC236}">
                <a16:creationId xmlns:a16="http://schemas.microsoft.com/office/drawing/2014/main" id="{B6CDD468-570E-F8F6-C53A-10FC8A3C9EA9}"/>
              </a:ext>
            </a:extLst>
          </p:cNvPr>
          <p:cNvPicPr>
            <a:picLocks noChangeAspect="1"/>
          </p:cNvPicPr>
          <p:nvPr/>
        </p:nvPicPr>
        <p:blipFill>
          <a:blip r:embed="rId6">
            <a:extLst>
              <a:ext uri="{837473B0-CC2E-450A-ABE3-18F120FF3D39}">
                <a1611:picAttrSrcUrl xmlns:a1611="http://schemas.microsoft.com/office/drawing/2016/11/main" r:id="rId7"/>
              </a:ext>
            </a:extLst>
          </a:blip>
          <a:srcRect l="22944" r="22944"/>
          <a:stretch>
            <a:fillRect/>
          </a:stretch>
        </p:blipFill>
        <p:spPr>
          <a:xfrm>
            <a:off x="8483600" y="0"/>
            <a:ext cx="3708400" cy="6908718"/>
          </a:xfrm>
          <a:prstGeom prst="rect">
            <a:avLst/>
          </a:prstGeom>
          <a:solidFill>
            <a:schemeClr val="bg1">
              <a:lumMod val="95000"/>
            </a:schemeClr>
          </a:solidFill>
        </p:spPr>
      </p:pic>
      <p:pic>
        <p:nvPicPr>
          <p:cNvPr id="2" name="Picture Placeholder 15">
            <a:extLst>
              <a:ext uri="{FF2B5EF4-FFF2-40B4-BE49-F238E27FC236}">
                <a16:creationId xmlns:a16="http://schemas.microsoft.com/office/drawing/2014/main" id="{6CE5B1C9-B48B-BD7E-98BA-A8D538265ADB}"/>
              </a:ext>
            </a:extLst>
          </p:cNvPr>
          <p:cNvPicPr>
            <a:picLocks noChangeAspect="1"/>
          </p:cNvPicPr>
          <p:nvPr/>
        </p:nvPicPr>
        <p:blipFill>
          <a:blip r:embed="rId4">
            <a:extLst>
              <a:ext uri="{837473B0-CC2E-450A-ABE3-18F120FF3D39}">
                <a1611:picAttrSrcUrl xmlns:a1611="http://schemas.microsoft.com/office/drawing/2016/11/main" r:id="rId5"/>
              </a:ext>
            </a:extLst>
          </a:blip>
          <a:srcRect l="32685" r="32685"/>
          <a:stretch/>
        </p:blipFill>
        <p:spPr>
          <a:xfrm>
            <a:off x="8483599" y="4288"/>
            <a:ext cx="3708400" cy="6853712"/>
          </a:xfrm>
          <a:prstGeom prst="rect">
            <a:avLst/>
          </a:prstGeom>
          <a:solidFill>
            <a:schemeClr val="bg1">
              <a:lumMod val="95000"/>
            </a:schemeClr>
          </a:solidFill>
        </p:spPr>
      </p:pic>
    </p:spTree>
    <p:extLst>
      <p:ext uri="{BB962C8B-B14F-4D97-AF65-F5344CB8AC3E}">
        <p14:creationId xmlns:p14="http://schemas.microsoft.com/office/powerpoint/2010/main" val="2666471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9D4C2-B553-6175-5FA3-4C794EF84AC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C15FCB-E2ED-024F-5D37-ABB91A5789BA}"/>
              </a:ext>
            </a:extLst>
          </p:cNvPr>
          <p:cNvSpPr>
            <a:spLocks noGrp="1"/>
          </p:cNvSpPr>
          <p:nvPr>
            <p:ph type="title"/>
          </p:nvPr>
        </p:nvSpPr>
        <p:spPr>
          <a:xfrm>
            <a:off x="810927" y="323826"/>
            <a:ext cx="5130578" cy="2346222"/>
          </a:xfrm>
        </p:spPr>
        <p:txBody>
          <a:bodyPr>
            <a:noAutofit/>
          </a:bodyPr>
          <a:lstStyle/>
          <a:p>
            <a:pPr eaLnBrk="1">
              <a:spcAft>
                <a:spcPts val="1293"/>
              </a:spcAft>
            </a:pPr>
            <a:r>
              <a:rPr lang="en-US" altLang="en-US" sz="6000" dirty="0"/>
              <a:t>Cognitive Processes</a:t>
            </a:r>
          </a:p>
        </p:txBody>
      </p:sp>
      <p:sp>
        <p:nvSpPr>
          <p:cNvPr id="3" name="Text Placeholder 2">
            <a:extLst>
              <a:ext uri="{FF2B5EF4-FFF2-40B4-BE49-F238E27FC236}">
                <a16:creationId xmlns:a16="http://schemas.microsoft.com/office/drawing/2014/main" id="{D9F1667A-4A63-4A18-7ED2-152FF42B476F}"/>
              </a:ext>
            </a:extLst>
          </p:cNvPr>
          <p:cNvSpPr>
            <a:spLocks noGrp="1"/>
          </p:cNvSpPr>
          <p:nvPr>
            <p:ph type="body" sz="quarter" idx="17"/>
          </p:nvPr>
        </p:nvSpPr>
        <p:spPr>
          <a:xfrm>
            <a:off x="6565392" y="64008"/>
            <a:ext cx="5130579" cy="6793992"/>
          </a:xfrm>
        </p:spPr>
        <p:txBody>
          <a:bodyPr>
            <a:normAutofit/>
          </a:bodyPr>
          <a:lstStyle/>
          <a:p>
            <a:pPr eaLnBrk="1">
              <a:spcAft>
                <a:spcPts val="1293"/>
              </a:spcAft>
            </a:pPr>
            <a:r>
              <a:rPr lang="en-US" altLang="en-US" sz="2540" dirty="0">
                <a:solidFill>
                  <a:srgbClr val="000000"/>
                </a:solidFill>
              </a:rPr>
              <a:t>Important:  </a:t>
            </a:r>
          </a:p>
          <a:p>
            <a:pPr lvl="1" eaLnBrk="1">
              <a:spcAft>
                <a:spcPts val="1293"/>
              </a:spcAft>
              <a:buFont typeface="Times New Roman" panose="02020603050405020304" pitchFamily="18" charset="0"/>
              <a:buChar char="•"/>
            </a:pPr>
            <a:r>
              <a:rPr lang="en-US" altLang="en-US" sz="2177" dirty="0">
                <a:solidFill>
                  <a:srgbClr val="000000"/>
                </a:solidFill>
              </a:rPr>
              <a:t>Personality type is the WHOLE PATTERN, not just 4 individual letters.  The cognitive processes dominate, but the entire type makes up the whole personality type.</a:t>
            </a:r>
          </a:p>
          <a:p>
            <a:pPr lvl="1" eaLnBrk="1">
              <a:spcAft>
                <a:spcPts val="1293"/>
              </a:spcAft>
              <a:buFont typeface="Times New Roman" panose="02020603050405020304" pitchFamily="18" charset="0"/>
              <a:buChar char="•"/>
            </a:pPr>
            <a:endParaRPr lang="en-US" altLang="en-US" sz="1633" dirty="0">
              <a:solidFill>
                <a:srgbClr val="000000"/>
              </a:solidFill>
            </a:endParaRPr>
          </a:p>
          <a:p>
            <a:endParaRPr lang="en-US" dirty="0"/>
          </a:p>
        </p:txBody>
      </p:sp>
      <p:sp>
        <p:nvSpPr>
          <p:cNvPr id="6" name="Text Placeholder 5">
            <a:extLst>
              <a:ext uri="{FF2B5EF4-FFF2-40B4-BE49-F238E27FC236}">
                <a16:creationId xmlns:a16="http://schemas.microsoft.com/office/drawing/2014/main" id="{B472011F-F5C9-3A9E-CE78-BB9C89836DB2}"/>
              </a:ext>
            </a:extLst>
          </p:cNvPr>
          <p:cNvSpPr>
            <a:spLocks noGrp="1"/>
          </p:cNvSpPr>
          <p:nvPr>
            <p:ph type="body" sz="quarter" idx="11"/>
          </p:nvPr>
        </p:nvSpPr>
        <p:spPr>
          <a:xfrm>
            <a:off x="838199" y="3429000"/>
            <a:ext cx="4788409" cy="3103307"/>
          </a:xfrm>
        </p:spPr>
        <p:txBody>
          <a:bodyPr/>
          <a:lstStyle/>
          <a:p>
            <a:pPr eaLnBrk="1">
              <a:spcAft>
                <a:spcPts val="1293"/>
              </a:spcAft>
            </a:pPr>
            <a:r>
              <a:rPr lang="en-US" altLang="en-US" sz="2400" dirty="0"/>
              <a:t>Jung described these eight cognitive processes types as core to driving the personality. </a:t>
            </a:r>
          </a:p>
          <a:p>
            <a:pPr eaLnBrk="1">
              <a:spcAft>
                <a:spcPts val="1293"/>
              </a:spcAft>
            </a:pPr>
            <a:r>
              <a:rPr lang="en-US" altLang="en-US" sz="2400" dirty="0"/>
              <a:t>He also suggested that these processes operate not just as the dominant process in a personality but also in other ways.</a:t>
            </a:r>
          </a:p>
          <a:p>
            <a:endParaRPr lang="en-US" dirty="0"/>
          </a:p>
        </p:txBody>
      </p:sp>
    </p:spTree>
    <p:extLst>
      <p:ext uri="{BB962C8B-B14F-4D97-AF65-F5344CB8AC3E}">
        <p14:creationId xmlns:p14="http://schemas.microsoft.com/office/powerpoint/2010/main" val="3580716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929F0-F9C1-04EC-D812-2129195D94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35F0DD-3F5D-A1E1-D200-169828D146C7}"/>
              </a:ext>
            </a:extLst>
          </p:cNvPr>
          <p:cNvSpPr>
            <a:spLocks noGrp="1"/>
          </p:cNvSpPr>
          <p:nvPr>
            <p:ph type="title"/>
          </p:nvPr>
        </p:nvSpPr>
        <p:spPr>
          <a:xfrm>
            <a:off x="6511925" y="839545"/>
            <a:ext cx="4554008" cy="1325563"/>
          </a:xfrm>
        </p:spPr>
        <p:txBody>
          <a:bodyPr>
            <a:normAutofit/>
          </a:bodyPr>
          <a:lstStyle/>
          <a:p>
            <a:r>
              <a:rPr lang="en-US" altLang="en-US" sz="4800" dirty="0">
                <a:solidFill>
                  <a:srgbClr val="000000"/>
                </a:solidFill>
              </a:rPr>
              <a:t>Type Dynamics</a:t>
            </a:r>
            <a:br>
              <a:rPr lang="en-US" altLang="en-US" sz="4000" dirty="0">
                <a:solidFill>
                  <a:srgbClr val="000000"/>
                </a:solidFill>
              </a:rPr>
            </a:br>
            <a:endParaRPr lang="en-US" dirty="0"/>
          </a:p>
        </p:txBody>
      </p:sp>
      <p:sp>
        <p:nvSpPr>
          <p:cNvPr id="5" name="Text Placeholder 4">
            <a:extLst>
              <a:ext uri="{FF2B5EF4-FFF2-40B4-BE49-F238E27FC236}">
                <a16:creationId xmlns:a16="http://schemas.microsoft.com/office/drawing/2014/main" id="{22CD368B-BA0F-E2AA-DAF4-9F836B4C6779}"/>
              </a:ext>
            </a:extLst>
          </p:cNvPr>
          <p:cNvSpPr>
            <a:spLocks noGrp="1"/>
          </p:cNvSpPr>
          <p:nvPr>
            <p:ph type="body" sz="quarter" idx="16"/>
          </p:nvPr>
        </p:nvSpPr>
        <p:spPr>
          <a:xfrm>
            <a:off x="6511925" y="2039112"/>
            <a:ext cx="5335359" cy="4818888"/>
          </a:xfrm>
        </p:spPr>
        <p:txBody>
          <a:bodyPr>
            <a:noAutofit/>
          </a:bodyPr>
          <a:lstStyle/>
          <a:p>
            <a:pPr marL="0" indent="0" eaLnBrk="1">
              <a:spcAft>
                <a:spcPts val="1293"/>
              </a:spcAft>
              <a:buNone/>
            </a:pPr>
            <a:r>
              <a:rPr lang="en-US" altLang="en-US" sz="2903" dirty="0">
                <a:solidFill>
                  <a:srgbClr val="000000"/>
                </a:solidFill>
              </a:rPr>
              <a:t>The Roles of the Processes:</a:t>
            </a:r>
          </a:p>
          <a:p>
            <a:pPr lvl="1" eaLnBrk="1">
              <a:spcAft>
                <a:spcPts val="1032"/>
              </a:spcAft>
              <a:buFont typeface="Times New Roman" panose="02020603050405020304" pitchFamily="18" charset="0"/>
              <a:buChar char="–"/>
            </a:pPr>
            <a:r>
              <a:rPr lang="en-US" altLang="en-US" sz="2540" dirty="0">
                <a:solidFill>
                  <a:srgbClr val="000000"/>
                </a:solidFill>
              </a:rPr>
              <a:t>In each of the sixteen types, each of the eight processes plays a different "role" in the personality.</a:t>
            </a:r>
          </a:p>
          <a:p>
            <a:pPr lvl="1" eaLnBrk="1">
              <a:spcAft>
                <a:spcPts val="1032"/>
              </a:spcAft>
              <a:buFont typeface="Times New Roman" panose="02020603050405020304" pitchFamily="18" charset="0"/>
              <a:buChar char="–"/>
            </a:pPr>
            <a:r>
              <a:rPr lang="en-US" altLang="en-US" sz="2540" dirty="0">
                <a:solidFill>
                  <a:srgbClr val="000000"/>
                </a:solidFill>
              </a:rPr>
              <a:t>The type code lets you know what role each process plays for each type. This is called "type dynamics."</a:t>
            </a:r>
          </a:p>
        </p:txBody>
      </p:sp>
      <p:sp>
        <p:nvSpPr>
          <p:cNvPr id="6" name="Text Placeholder 5">
            <a:extLst>
              <a:ext uri="{FF2B5EF4-FFF2-40B4-BE49-F238E27FC236}">
                <a16:creationId xmlns:a16="http://schemas.microsoft.com/office/drawing/2014/main" id="{CCDD6E29-7253-A622-BAC2-6FD87888D1F4}"/>
              </a:ext>
            </a:extLst>
          </p:cNvPr>
          <p:cNvSpPr>
            <a:spLocks noGrp="1"/>
          </p:cNvSpPr>
          <p:nvPr>
            <p:ph type="body" sz="quarter" idx="15"/>
          </p:nvPr>
        </p:nvSpPr>
        <p:spPr>
          <a:xfrm>
            <a:off x="344715" y="3631623"/>
            <a:ext cx="5406571" cy="3226377"/>
          </a:xfrm>
        </p:spPr>
        <p:txBody>
          <a:bodyPr>
            <a:normAutofit lnSpcReduction="10000"/>
          </a:bodyPr>
          <a:lstStyle/>
          <a:p>
            <a:pPr marL="0" indent="0" eaLnBrk="1">
              <a:spcAft>
                <a:spcPts val="1293"/>
              </a:spcAft>
              <a:buNone/>
            </a:pPr>
            <a:r>
              <a:rPr lang="en-US" altLang="en-US" sz="3600" dirty="0"/>
              <a:t>Each of the 16 "Types" represents a unique predictable pattern of how the eight cognitive processes (functions) are used in everyday life.</a:t>
            </a:r>
          </a:p>
          <a:p>
            <a:endParaRPr lang="en-US" dirty="0"/>
          </a:p>
        </p:txBody>
      </p:sp>
      <p:pic>
        <p:nvPicPr>
          <p:cNvPr id="7" name="Picture 6">
            <a:extLst>
              <a:ext uri="{FF2B5EF4-FFF2-40B4-BE49-F238E27FC236}">
                <a16:creationId xmlns:a16="http://schemas.microsoft.com/office/drawing/2014/main" id="{FDA3D1BE-7529-2C46-2EE5-2E009DD9F9DA}"/>
              </a:ext>
            </a:extLst>
          </p:cNvPr>
          <p:cNvPicPr>
            <a:picLocks noChangeAspect="1"/>
          </p:cNvPicPr>
          <p:nvPr/>
        </p:nvPicPr>
        <p:blipFill>
          <a:blip r:embed="rId2">
            <a:extLst>
              <a:ext uri="{837473B0-CC2E-450A-ABE3-18F120FF3D39}">
                <a1611:picAttrSrcUrl xmlns:a1611="http://schemas.microsoft.com/office/drawing/2016/11/main" r:id="rId3"/>
              </a:ext>
            </a:extLst>
          </a:blip>
          <a:srcRect b="15800"/>
          <a:stretch/>
        </p:blipFill>
        <p:spPr>
          <a:xfrm>
            <a:off x="0" y="7111"/>
            <a:ext cx="6096000" cy="3421889"/>
          </a:xfrm>
          <a:prstGeom prst="rect">
            <a:avLst/>
          </a:prstGeom>
        </p:spPr>
      </p:pic>
    </p:spTree>
    <p:extLst>
      <p:ext uri="{BB962C8B-B14F-4D97-AF65-F5344CB8AC3E}">
        <p14:creationId xmlns:p14="http://schemas.microsoft.com/office/powerpoint/2010/main" val="371726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08871-87B3-C9DC-D572-ACFD143630D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094656-E6AE-7F81-DD9D-E09E89F3AE42}"/>
              </a:ext>
            </a:extLst>
          </p:cNvPr>
          <p:cNvSpPr>
            <a:spLocks noGrp="1"/>
          </p:cNvSpPr>
          <p:nvPr>
            <p:ph type="title"/>
          </p:nvPr>
        </p:nvSpPr>
        <p:spPr>
          <a:xfrm>
            <a:off x="4080446" y="211719"/>
            <a:ext cx="4031107" cy="876417"/>
          </a:xfrm>
        </p:spPr>
        <p:txBody>
          <a:bodyPr>
            <a:normAutofit fontScale="90000"/>
          </a:bodyPr>
          <a:lstStyle/>
          <a:p>
            <a:pPr algn="ctr" eaLnBrk="1"/>
            <a:r>
              <a:rPr lang="en-US" altLang="en-US" sz="4000" dirty="0"/>
              <a:t>When Do I Develop My Personality?</a:t>
            </a:r>
          </a:p>
        </p:txBody>
      </p:sp>
      <p:sp>
        <p:nvSpPr>
          <p:cNvPr id="5" name="Text Placeholder 4">
            <a:extLst>
              <a:ext uri="{FF2B5EF4-FFF2-40B4-BE49-F238E27FC236}">
                <a16:creationId xmlns:a16="http://schemas.microsoft.com/office/drawing/2014/main" id="{E7E286FE-E354-F988-05A2-EBFFD60344FE}"/>
              </a:ext>
            </a:extLst>
          </p:cNvPr>
          <p:cNvSpPr>
            <a:spLocks noGrp="1"/>
          </p:cNvSpPr>
          <p:nvPr>
            <p:ph type="body" sz="quarter" idx="15"/>
          </p:nvPr>
        </p:nvSpPr>
        <p:spPr>
          <a:xfrm>
            <a:off x="4230681" y="1443889"/>
            <a:ext cx="3969985" cy="5049611"/>
          </a:xfrm>
        </p:spPr>
        <p:txBody>
          <a:bodyPr>
            <a:normAutofit lnSpcReduction="10000"/>
          </a:bodyPr>
          <a:lstStyle/>
          <a:p>
            <a:pPr marL="0" indent="0" eaLnBrk="1">
              <a:spcAft>
                <a:spcPts val="1293"/>
              </a:spcAft>
              <a:buNone/>
            </a:pPr>
            <a:r>
              <a:rPr lang="en-US" altLang="en-US" sz="2400" dirty="0"/>
              <a:t>Each process tends to emerge and develop at different times in our lives. </a:t>
            </a:r>
          </a:p>
          <a:p>
            <a:pPr marL="0" indent="0" eaLnBrk="1">
              <a:spcAft>
                <a:spcPts val="1293"/>
              </a:spcAft>
              <a:buNone/>
            </a:pPr>
            <a:r>
              <a:rPr lang="en-US" altLang="en-US" sz="2400" dirty="0"/>
              <a:t>During these times we are drawn to activities that use these processes. Then, learning the content and the skills that engage these processes is often nearly effortless. </a:t>
            </a:r>
          </a:p>
          <a:p>
            <a:pPr marL="0" indent="0" eaLnBrk="1">
              <a:spcAft>
                <a:spcPts val="1293"/>
              </a:spcAft>
              <a:buNone/>
            </a:pPr>
            <a:r>
              <a:rPr lang="en-US" altLang="en-US" sz="2400" dirty="0"/>
              <a:t>We find our interest is drawn to them and our interest is pulled away from things we were drawn to before.</a:t>
            </a:r>
          </a:p>
          <a:p>
            <a:pPr marL="0" indent="0" eaLnBrk="1">
              <a:spcAft>
                <a:spcPts val="1293"/>
              </a:spcAft>
              <a:defRPr/>
            </a:pPr>
            <a:endParaRPr lang="en-US" altLang="en-US" sz="1600" dirty="0">
              <a:solidFill>
                <a:srgbClr val="000000"/>
              </a:solidFill>
            </a:endParaRPr>
          </a:p>
          <a:p>
            <a:endParaRPr lang="en-US" dirty="0"/>
          </a:p>
        </p:txBody>
      </p:sp>
      <p:pic>
        <p:nvPicPr>
          <p:cNvPr id="4" name="Picture 3" descr="A puzzle of a head with different colored pieces&#10;&#10;Description automatically generated">
            <a:extLst>
              <a:ext uri="{FF2B5EF4-FFF2-40B4-BE49-F238E27FC236}">
                <a16:creationId xmlns:a16="http://schemas.microsoft.com/office/drawing/2014/main" id="{204A9071-FB23-ED26-4907-1058721E8749}"/>
              </a:ext>
            </a:extLst>
          </p:cNvPr>
          <p:cNvPicPr>
            <a:picLocks noChangeAspect="1"/>
          </p:cNvPicPr>
          <p:nvPr/>
        </p:nvPicPr>
        <p:blipFill>
          <a:blip r:embed="rId2">
            <a:extLst>
              <a:ext uri="{837473B0-CC2E-450A-ABE3-18F120FF3D39}">
                <a1611:picAttrSrcUrl xmlns:a1611="http://schemas.microsoft.com/office/drawing/2016/11/main" r:id="rId3"/>
              </a:ext>
            </a:extLst>
          </a:blip>
          <a:srcRect l="50000" t="17500"/>
          <a:stretch/>
        </p:blipFill>
        <p:spPr>
          <a:xfrm>
            <a:off x="8656073" y="1369456"/>
            <a:ext cx="3080520" cy="3812144"/>
          </a:xfrm>
          <a:prstGeom prst="rect">
            <a:avLst/>
          </a:prstGeom>
        </p:spPr>
      </p:pic>
      <p:sp>
        <p:nvSpPr>
          <p:cNvPr id="8" name="Picture Placeholder 7">
            <a:extLst>
              <a:ext uri="{FF2B5EF4-FFF2-40B4-BE49-F238E27FC236}">
                <a16:creationId xmlns:a16="http://schemas.microsoft.com/office/drawing/2014/main" id="{3CCFAE94-4984-FDEB-7F59-FAC28EF5294C}"/>
              </a:ext>
            </a:extLst>
          </p:cNvPr>
          <p:cNvSpPr>
            <a:spLocks noGrp="1"/>
          </p:cNvSpPr>
          <p:nvPr>
            <p:ph type="pic" sz="quarter" idx="17"/>
          </p:nvPr>
        </p:nvSpPr>
        <p:spPr/>
        <p:txBody>
          <a:bodyPr/>
          <a:lstStyle/>
          <a:p>
            <a:endParaRPr lang="en-US"/>
          </a:p>
        </p:txBody>
      </p:sp>
      <p:pic>
        <p:nvPicPr>
          <p:cNvPr id="16" name="Picture Placeholder 15">
            <a:extLst>
              <a:ext uri="{FF2B5EF4-FFF2-40B4-BE49-F238E27FC236}">
                <a16:creationId xmlns:a16="http://schemas.microsoft.com/office/drawing/2014/main" id="{50C23324-A005-2674-87C5-99572E083C58}"/>
              </a:ext>
            </a:extLst>
          </p:cNvPr>
          <p:cNvPicPr>
            <a:picLocks noGrp="1" noChangeAspect="1"/>
          </p:cNvPicPr>
          <p:nvPr>
            <p:ph type="pic" sz="quarter" idx="16"/>
          </p:nvPr>
        </p:nvPicPr>
        <p:blipFill>
          <a:blip r:embed="rId4">
            <a:extLst>
              <a:ext uri="{837473B0-CC2E-450A-ABE3-18F120FF3D39}">
                <a1611:picAttrSrcUrl xmlns:a1611="http://schemas.microsoft.com/office/drawing/2016/11/main" r:id="rId5"/>
              </a:ext>
            </a:extLst>
          </a:blip>
          <a:srcRect l="31333" r="31333"/>
          <a:stretch/>
        </p:blipFill>
        <p:spPr/>
      </p:pic>
      <p:pic>
        <p:nvPicPr>
          <p:cNvPr id="17" name="Picture Placeholder 15" descr="A group of people's heads">
            <a:extLst>
              <a:ext uri="{FF2B5EF4-FFF2-40B4-BE49-F238E27FC236}">
                <a16:creationId xmlns:a16="http://schemas.microsoft.com/office/drawing/2014/main" id="{A87A2EF9-A3B4-5539-8DB7-D590C6A52F77}"/>
              </a:ext>
            </a:extLst>
          </p:cNvPr>
          <p:cNvPicPr>
            <a:picLocks noChangeAspect="1"/>
          </p:cNvPicPr>
          <p:nvPr/>
        </p:nvPicPr>
        <p:blipFill>
          <a:blip r:embed="rId6">
            <a:extLst>
              <a:ext uri="{837473B0-CC2E-450A-ABE3-18F120FF3D39}">
                <a1611:picAttrSrcUrl xmlns:a1611="http://schemas.microsoft.com/office/drawing/2016/11/main" r:id="rId7"/>
              </a:ext>
            </a:extLst>
          </a:blip>
          <a:srcRect l="22944" r="22944"/>
          <a:stretch>
            <a:fillRect/>
          </a:stretch>
        </p:blipFill>
        <p:spPr>
          <a:xfrm>
            <a:off x="8483600" y="0"/>
            <a:ext cx="3708400" cy="6908718"/>
          </a:xfrm>
          <a:prstGeom prst="rect">
            <a:avLst/>
          </a:prstGeom>
          <a:solidFill>
            <a:schemeClr val="bg1">
              <a:lumMod val="95000"/>
            </a:schemeClr>
          </a:solidFill>
        </p:spPr>
      </p:pic>
      <p:pic>
        <p:nvPicPr>
          <p:cNvPr id="2" name="Picture Placeholder 15">
            <a:extLst>
              <a:ext uri="{FF2B5EF4-FFF2-40B4-BE49-F238E27FC236}">
                <a16:creationId xmlns:a16="http://schemas.microsoft.com/office/drawing/2014/main" id="{95203172-FA77-A1B4-7D91-CCADC250419A}"/>
              </a:ext>
            </a:extLst>
          </p:cNvPr>
          <p:cNvPicPr>
            <a:picLocks noChangeAspect="1"/>
          </p:cNvPicPr>
          <p:nvPr/>
        </p:nvPicPr>
        <p:blipFill>
          <a:blip r:embed="rId8">
            <a:extLst>
              <a:ext uri="{837473B0-CC2E-450A-ABE3-18F120FF3D39}">
                <a1611:picAttrSrcUrl xmlns:a1611="http://schemas.microsoft.com/office/drawing/2016/11/main" r:id="rId9"/>
              </a:ext>
            </a:extLst>
          </a:blip>
          <a:srcRect l="31964" r="31964"/>
          <a:stretch/>
        </p:blipFill>
        <p:spPr>
          <a:xfrm>
            <a:off x="8483599" y="4288"/>
            <a:ext cx="3708400" cy="6853712"/>
          </a:xfrm>
          <a:prstGeom prst="rect">
            <a:avLst/>
          </a:prstGeom>
          <a:solidFill>
            <a:schemeClr val="bg1">
              <a:lumMod val="95000"/>
            </a:schemeClr>
          </a:solidFill>
        </p:spPr>
      </p:pic>
    </p:spTree>
    <p:extLst>
      <p:ext uri="{BB962C8B-B14F-4D97-AF65-F5344CB8AC3E}">
        <p14:creationId xmlns:p14="http://schemas.microsoft.com/office/powerpoint/2010/main" val="827994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9AB79-9E05-8221-D6A8-5115BB4395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5C0570E-17FB-B3BE-7566-517096EBE15C}"/>
              </a:ext>
            </a:extLst>
          </p:cNvPr>
          <p:cNvSpPr>
            <a:spLocks noGrp="1"/>
          </p:cNvSpPr>
          <p:nvPr>
            <p:ph type="title"/>
          </p:nvPr>
        </p:nvSpPr>
        <p:spPr>
          <a:xfrm>
            <a:off x="810927" y="323826"/>
            <a:ext cx="5130578" cy="2346222"/>
          </a:xfrm>
        </p:spPr>
        <p:txBody>
          <a:bodyPr>
            <a:noAutofit/>
          </a:bodyPr>
          <a:lstStyle/>
          <a:p>
            <a:pPr eaLnBrk="1">
              <a:spcAft>
                <a:spcPts val="1293"/>
              </a:spcAft>
            </a:pPr>
            <a:r>
              <a:rPr lang="en-US" altLang="en-US" sz="5400" dirty="0"/>
              <a:t>When do I Develop my Personality?</a:t>
            </a:r>
          </a:p>
        </p:txBody>
      </p:sp>
      <p:sp>
        <p:nvSpPr>
          <p:cNvPr id="3" name="Text Placeholder 2">
            <a:extLst>
              <a:ext uri="{FF2B5EF4-FFF2-40B4-BE49-F238E27FC236}">
                <a16:creationId xmlns:a16="http://schemas.microsoft.com/office/drawing/2014/main" id="{BE546A6E-94E7-7008-AE81-81B92CDC39B4}"/>
              </a:ext>
            </a:extLst>
          </p:cNvPr>
          <p:cNvSpPr>
            <a:spLocks noGrp="1"/>
          </p:cNvSpPr>
          <p:nvPr>
            <p:ph type="body" sz="quarter" idx="17"/>
          </p:nvPr>
        </p:nvSpPr>
        <p:spPr>
          <a:xfrm>
            <a:off x="6565394" y="323826"/>
            <a:ext cx="5130579" cy="6793992"/>
          </a:xfrm>
        </p:spPr>
        <p:txBody>
          <a:bodyPr>
            <a:normAutofit/>
          </a:bodyPr>
          <a:lstStyle/>
          <a:p>
            <a:pPr>
              <a:spcAft>
                <a:spcPts val="1293"/>
              </a:spcAft>
            </a:pPr>
            <a:r>
              <a:rPr lang="en-US" altLang="en-US" sz="2400" dirty="0">
                <a:solidFill>
                  <a:srgbClr val="000000"/>
                </a:solidFill>
              </a:rPr>
              <a:t>Being the most trusted and most used, it usually has an adult, mature quality to it. While we are likely to engage in it rather automatically and effortlessly, we have much more conscious control over it.</a:t>
            </a:r>
          </a:p>
          <a:p>
            <a:pPr eaLnBrk="1">
              <a:spcAft>
                <a:spcPts val="1293"/>
              </a:spcAft>
            </a:pPr>
            <a:r>
              <a:rPr lang="en-US" altLang="en-US" sz="2400" dirty="0">
                <a:solidFill>
                  <a:srgbClr val="000000"/>
                </a:solidFill>
              </a:rPr>
              <a:t>The energy cost for using it is very low. Much like in the movies, the leading role has a heroic quality as using it can get us out of difficult situations.</a:t>
            </a:r>
          </a:p>
          <a:p>
            <a:pPr eaLnBrk="1">
              <a:spcAft>
                <a:spcPts val="1293"/>
              </a:spcAft>
            </a:pPr>
            <a:r>
              <a:rPr lang="en-US" altLang="en-US" sz="2400" dirty="0">
                <a:solidFill>
                  <a:srgbClr val="000000"/>
                </a:solidFill>
              </a:rPr>
              <a:t>However, we can sometimes "turn up the volume" on this process and become overbearing and domineering. Then it takes on a negative dominating quality.</a:t>
            </a:r>
          </a:p>
          <a:p>
            <a:pPr lvl="1" eaLnBrk="1">
              <a:spcAft>
                <a:spcPts val="1293"/>
              </a:spcAft>
              <a:buFont typeface="Times New Roman" panose="02020603050405020304" pitchFamily="18" charset="0"/>
              <a:buChar char="•"/>
            </a:pPr>
            <a:endParaRPr lang="en-US" altLang="en-US" sz="1633" dirty="0">
              <a:solidFill>
                <a:srgbClr val="000000"/>
              </a:solidFill>
            </a:endParaRPr>
          </a:p>
          <a:p>
            <a:endParaRPr lang="en-US" dirty="0"/>
          </a:p>
        </p:txBody>
      </p:sp>
      <p:sp>
        <p:nvSpPr>
          <p:cNvPr id="6" name="Text Placeholder 5">
            <a:extLst>
              <a:ext uri="{FF2B5EF4-FFF2-40B4-BE49-F238E27FC236}">
                <a16:creationId xmlns:a16="http://schemas.microsoft.com/office/drawing/2014/main" id="{CB70114E-5077-30DE-61B9-FE5E9E3D8715}"/>
              </a:ext>
            </a:extLst>
          </p:cNvPr>
          <p:cNvSpPr>
            <a:spLocks noGrp="1"/>
          </p:cNvSpPr>
          <p:nvPr>
            <p:ph type="body" sz="quarter" idx="11"/>
          </p:nvPr>
        </p:nvSpPr>
        <p:spPr>
          <a:xfrm>
            <a:off x="838199" y="3429000"/>
            <a:ext cx="4788409" cy="3103307"/>
          </a:xfrm>
        </p:spPr>
        <p:txBody>
          <a:bodyPr/>
          <a:lstStyle/>
          <a:p>
            <a:pPr eaLnBrk="1">
              <a:spcAft>
                <a:spcPts val="1293"/>
              </a:spcAft>
            </a:pPr>
            <a:r>
              <a:rPr lang="en-US" altLang="en-US" sz="2800" dirty="0"/>
              <a:t>The process that plays the leading role is the one that usually develops early in childhood. We tend to engage in this process first, trusting it to solve our problems and help us be successful.</a:t>
            </a:r>
          </a:p>
        </p:txBody>
      </p:sp>
    </p:spTree>
    <p:extLst>
      <p:ext uri="{BB962C8B-B14F-4D97-AF65-F5344CB8AC3E}">
        <p14:creationId xmlns:p14="http://schemas.microsoft.com/office/powerpoint/2010/main" val="30092867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825C5-0DBC-4383-406C-6BC3A61C03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8FFE06-3E78-9EF9-19D7-09B58CA06C49}"/>
              </a:ext>
            </a:extLst>
          </p:cNvPr>
          <p:cNvSpPr>
            <a:spLocks noGrp="1"/>
          </p:cNvSpPr>
          <p:nvPr>
            <p:ph type="title"/>
          </p:nvPr>
        </p:nvSpPr>
        <p:spPr>
          <a:xfrm>
            <a:off x="6420485" y="219456"/>
            <a:ext cx="4554008" cy="1325563"/>
          </a:xfrm>
        </p:spPr>
        <p:txBody>
          <a:bodyPr>
            <a:normAutofit/>
          </a:bodyPr>
          <a:lstStyle/>
          <a:p>
            <a:r>
              <a:rPr lang="en-US" altLang="en-US" sz="4800" dirty="0">
                <a:solidFill>
                  <a:srgbClr val="000000"/>
                </a:solidFill>
              </a:rPr>
              <a:t>Personality Roles</a:t>
            </a:r>
            <a:br>
              <a:rPr lang="en-US" altLang="en-US" sz="4000" dirty="0">
                <a:solidFill>
                  <a:srgbClr val="000000"/>
                </a:solidFill>
              </a:rPr>
            </a:br>
            <a:endParaRPr lang="en-US" dirty="0"/>
          </a:p>
        </p:txBody>
      </p:sp>
      <p:sp>
        <p:nvSpPr>
          <p:cNvPr id="5" name="Text Placeholder 4">
            <a:extLst>
              <a:ext uri="{FF2B5EF4-FFF2-40B4-BE49-F238E27FC236}">
                <a16:creationId xmlns:a16="http://schemas.microsoft.com/office/drawing/2014/main" id="{8A9FB7A3-F4D1-D8C5-F946-107894D014F0}"/>
              </a:ext>
            </a:extLst>
          </p:cNvPr>
          <p:cNvSpPr>
            <a:spLocks noGrp="1"/>
          </p:cNvSpPr>
          <p:nvPr>
            <p:ph type="body" sz="quarter" idx="16"/>
          </p:nvPr>
        </p:nvSpPr>
        <p:spPr>
          <a:xfrm>
            <a:off x="6511925" y="1019556"/>
            <a:ext cx="5256403" cy="5728716"/>
          </a:xfrm>
        </p:spPr>
        <p:txBody>
          <a:bodyPr>
            <a:noAutofit/>
          </a:bodyPr>
          <a:lstStyle/>
          <a:p>
            <a:pPr marL="0" indent="0" eaLnBrk="1">
              <a:spcAft>
                <a:spcPts val="1293"/>
              </a:spcAft>
              <a:buNone/>
            </a:pPr>
            <a:r>
              <a:rPr lang="en-US" altLang="en-US" sz="2000" dirty="0">
                <a:solidFill>
                  <a:srgbClr val="000000"/>
                </a:solidFill>
              </a:rPr>
              <a:t>There are many roles that develop throughout our lives.  </a:t>
            </a:r>
          </a:p>
          <a:p>
            <a:pPr lvl="1" eaLnBrk="1">
              <a:spcAft>
                <a:spcPts val="1032"/>
              </a:spcAft>
              <a:buFont typeface="Times New Roman" panose="02020603050405020304" pitchFamily="18" charset="0"/>
              <a:buChar char="–"/>
            </a:pPr>
            <a:r>
              <a:rPr lang="en-US" altLang="en-US" sz="2000" dirty="0">
                <a:solidFill>
                  <a:srgbClr val="000000"/>
                </a:solidFill>
              </a:rPr>
              <a:t>When we are younger, we might not engage in the process that plays the relief role very much unless our life circumstances require it or make it hard to use the supporting role process. Usually, in young adulthood we are attracted to activities that draw upon this process.</a:t>
            </a:r>
          </a:p>
          <a:p>
            <a:pPr lvl="1" eaLnBrk="1">
              <a:spcAft>
                <a:spcPts val="1032"/>
              </a:spcAft>
              <a:buFont typeface="Times New Roman" panose="02020603050405020304" pitchFamily="18" charset="0"/>
              <a:buChar char="–"/>
            </a:pPr>
            <a:r>
              <a:rPr lang="en-US" altLang="en-US" sz="2000" dirty="0">
                <a:solidFill>
                  <a:srgbClr val="000000"/>
                </a:solidFill>
              </a:rPr>
              <a:t>The relief role often is how we express our creativity. It is how we are playful and childlike. In its most negative expression, this is how we become childish. </a:t>
            </a:r>
          </a:p>
          <a:p>
            <a:pPr lvl="1" eaLnBrk="1">
              <a:spcAft>
                <a:spcPts val="1032"/>
              </a:spcAft>
              <a:buFont typeface="Times New Roman" panose="02020603050405020304" pitchFamily="18" charset="0"/>
              <a:buChar char="–"/>
            </a:pPr>
            <a:r>
              <a:rPr lang="en-US" altLang="en-US" sz="2000" dirty="0">
                <a:solidFill>
                  <a:srgbClr val="000000"/>
                </a:solidFill>
              </a:rPr>
              <a:t>Aspirational or shadow roles may also develop in midlife or later in life, as well as patterns clearer to a developed self.  The way these roles develop has a pattern depending upon your personality type.  </a:t>
            </a:r>
          </a:p>
        </p:txBody>
      </p:sp>
      <p:sp>
        <p:nvSpPr>
          <p:cNvPr id="6" name="Text Placeholder 5">
            <a:extLst>
              <a:ext uri="{FF2B5EF4-FFF2-40B4-BE49-F238E27FC236}">
                <a16:creationId xmlns:a16="http://schemas.microsoft.com/office/drawing/2014/main" id="{77CAC5C6-23E0-37CA-A460-373E61A53A92}"/>
              </a:ext>
            </a:extLst>
          </p:cNvPr>
          <p:cNvSpPr>
            <a:spLocks noGrp="1"/>
          </p:cNvSpPr>
          <p:nvPr>
            <p:ph type="body" sz="quarter" idx="15"/>
          </p:nvPr>
        </p:nvSpPr>
        <p:spPr>
          <a:xfrm>
            <a:off x="344716" y="3942519"/>
            <a:ext cx="5562309" cy="3226377"/>
          </a:xfrm>
        </p:spPr>
        <p:txBody>
          <a:bodyPr>
            <a:normAutofit/>
          </a:bodyPr>
          <a:lstStyle/>
          <a:p>
            <a:pPr marL="0" indent="0" eaLnBrk="1">
              <a:spcAft>
                <a:spcPts val="1293"/>
              </a:spcAft>
              <a:buNone/>
            </a:pPr>
            <a:r>
              <a:rPr lang="en-US" altLang="en-US" sz="3000" dirty="0"/>
              <a:t>To learn more about different roles and how they relate to your specific personality type, visit </a:t>
            </a:r>
            <a:r>
              <a:rPr lang="en-US" altLang="en-US" sz="3000" dirty="0">
                <a:hlinkClick r:id="rId2">
                  <a:extLst>
                    <a:ext uri="{A12FA001-AC4F-418D-AE19-62706E023703}">
                      <ahyp:hlinkClr xmlns:ahyp="http://schemas.microsoft.com/office/drawing/2018/hyperlinkcolor" val="tx"/>
                    </a:ext>
                  </a:extLst>
                </a:hlinkClick>
              </a:rPr>
              <a:t>www.cognitiveprocesses.com</a:t>
            </a:r>
          </a:p>
          <a:p>
            <a:endParaRPr lang="en-US" dirty="0"/>
          </a:p>
        </p:txBody>
      </p:sp>
      <p:pic>
        <p:nvPicPr>
          <p:cNvPr id="7" name="Picture 6">
            <a:extLst>
              <a:ext uri="{FF2B5EF4-FFF2-40B4-BE49-F238E27FC236}">
                <a16:creationId xmlns:a16="http://schemas.microsoft.com/office/drawing/2014/main" id="{7BDC0ADA-2F11-A2A0-4F16-B6D764E296C0}"/>
              </a:ext>
            </a:extLst>
          </p:cNvPr>
          <p:cNvPicPr>
            <a:picLocks noChangeAspect="1"/>
          </p:cNvPicPr>
          <p:nvPr/>
        </p:nvPicPr>
        <p:blipFill>
          <a:blip r:embed="rId3">
            <a:extLst>
              <a:ext uri="{837473B0-CC2E-450A-ABE3-18F120FF3D39}">
                <a1611:picAttrSrcUrl xmlns:a1611="http://schemas.microsoft.com/office/drawing/2016/11/main" r:id="rId4"/>
              </a:ext>
            </a:extLst>
          </a:blip>
          <a:srcRect b="15800"/>
          <a:stretch/>
        </p:blipFill>
        <p:spPr>
          <a:xfrm>
            <a:off x="0" y="7111"/>
            <a:ext cx="6096000" cy="3421889"/>
          </a:xfrm>
          <a:prstGeom prst="rect">
            <a:avLst/>
          </a:prstGeom>
        </p:spPr>
      </p:pic>
    </p:spTree>
    <p:extLst>
      <p:ext uri="{BB962C8B-B14F-4D97-AF65-F5344CB8AC3E}">
        <p14:creationId xmlns:p14="http://schemas.microsoft.com/office/powerpoint/2010/main" val="1669118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6DDD6-C418-E414-83C9-F08F0A2BB8B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9B9B1CB-AA20-EE6A-3FB4-1C49EAE51020}"/>
              </a:ext>
            </a:extLst>
          </p:cNvPr>
          <p:cNvSpPr>
            <a:spLocks noGrp="1"/>
          </p:cNvSpPr>
          <p:nvPr>
            <p:ph type="title"/>
          </p:nvPr>
        </p:nvSpPr>
        <p:spPr>
          <a:xfrm>
            <a:off x="838200" y="1593901"/>
            <a:ext cx="4008437" cy="1395208"/>
          </a:xfrm>
        </p:spPr>
        <p:txBody>
          <a:bodyPr/>
          <a:lstStyle/>
          <a:p>
            <a:pPr algn="ctr" eaLnBrk="1"/>
            <a:r>
              <a:rPr lang="en-US" altLang="en-US" sz="4400" dirty="0"/>
              <a:t>Revisiting Types – What is Yours?</a:t>
            </a:r>
          </a:p>
        </p:txBody>
      </p:sp>
      <p:sp>
        <p:nvSpPr>
          <p:cNvPr id="8" name="Text Placeholder 7">
            <a:extLst>
              <a:ext uri="{FF2B5EF4-FFF2-40B4-BE49-F238E27FC236}">
                <a16:creationId xmlns:a16="http://schemas.microsoft.com/office/drawing/2014/main" id="{2E5BC702-7DE8-78C8-43F9-0C2DB51EE2F0}"/>
              </a:ext>
            </a:extLst>
          </p:cNvPr>
          <p:cNvSpPr>
            <a:spLocks noGrp="1"/>
          </p:cNvSpPr>
          <p:nvPr>
            <p:ph type="body" sz="quarter" idx="11"/>
          </p:nvPr>
        </p:nvSpPr>
        <p:spPr>
          <a:xfrm>
            <a:off x="838200" y="3498661"/>
            <a:ext cx="4337304" cy="3158171"/>
          </a:xfrm>
        </p:spPr>
        <p:txBody>
          <a:bodyPr/>
          <a:lstStyle/>
          <a:p>
            <a:pPr eaLnBrk="1">
              <a:spcAft>
                <a:spcPts val="1293"/>
              </a:spcAft>
            </a:pPr>
            <a:r>
              <a:rPr lang="en-US" altLang="en-US" sz="3000" dirty="0"/>
              <a:t>Your Personality Type: Review your own personality type, which can be expressed as a code with four letters.</a:t>
            </a:r>
          </a:p>
        </p:txBody>
      </p:sp>
      <p:sp>
        <p:nvSpPr>
          <p:cNvPr id="3" name="Text Placeholder 2">
            <a:extLst>
              <a:ext uri="{FF2B5EF4-FFF2-40B4-BE49-F238E27FC236}">
                <a16:creationId xmlns:a16="http://schemas.microsoft.com/office/drawing/2014/main" id="{225B6CF1-8745-3277-FB65-645887F7DE4D}"/>
              </a:ext>
            </a:extLst>
          </p:cNvPr>
          <p:cNvSpPr>
            <a:spLocks noGrp="1"/>
          </p:cNvSpPr>
          <p:nvPr>
            <p:ph type="body" sz="quarter" idx="17"/>
          </p:nvPr>
        </p:nvSpPr>
        <p:spPr>
          <a:xfrm>
            <a:off x="6565392" y="537404"/>
            <a:ext cx="5130579" cy="5783192"/>
          </a:xfrm>
        </p:spPr>
        <p:txBody>
          <a:bodyPr>
            <a:normAutofit/>
          </a:bodyPr>
          <a:lstStyle/>
          <a:p>
            <a:pPr algn="ctr" eaLnBrk="1">
              <a:spcAft>
                <a:spcPts val="1293"/>
              </a:spcAft>
            </a:pPr>
            <a:r>
              <a:rPr lang="en-US" altLang="en-US" sz="4000" dirty="0">
                <a:solidFill>
                  <a:srgbClr val="000000"/>
                </a:solidFill>
              </a:rPr>
              <a:t>ISTJ  |  ISFJ  | INFJ |</a:t>
            </a:r>
          </a:p>
          <a:p>
            <a:pPr algn="ctr" eaLnBrk="1">
              <a:spcAft>
                <a:spcPts val="1293"/>
              </a:spcAft>
            </a:pPr>
            <a:r>
              <a:rPr lang="en-US" altLang="en-US" sz="4000" dirty="0">
                <a:solidFill>
                  <a:srgbClr val="000000"/>
                </a:solidFill>
              </a:rPr>
              <a:t>INTJ | ISTP | ISFP | </a:t>
            </a:r>
          </a:p>
          <a:p>
            <a:pPr algn="ctr" eaLnBrk="1">
              <a:spcAft>
                <a:spcPts val="1293"/>
              </a:spcAft>
            </a:pPr>
            <a:r>
              <a:rPr lang="en-US" altLang="en-US" sz="4000" dirty="0">
                <a:solidFill>
                  <a:srgbClr val="000000"/>
                </a:solidFill>
              </a:rPr>
              <a:t>INFP| INTP| ESTP|</a:t>
            </a:r>
          </a:p>
          <a:p>
            <a:pPr algn="ctr" eaLnBrk="1">
              <a:spcAft>
                <a:spcPts val="1293"/>
              </a:spcAft>
            </a:pPr>
            <a:r>
              <a:rPr lang="en-US" altLang="en-US" sz="4000" dirty="0">
                <a:solidFill>
                  <a:srgbClr val="000000"/>
                </a:solidFill>
              </a:rPr>
              <a:t>ESTP| ESTP| ESFP|</a:t>
            </a:r>
          </a:p>
          <a:p>
            <a:pPr algn="ctr" eaLnBrk="1">
              <a:spcAft>
                <a:spcPts val="1293"/>
              </a:spcAft>
            </a:pPr>
            <a:r>
              <a:rPr lang="en-US" altLang="en-US" sz="4000" dirty="0">
                <a:solidFill>
                  <a:srgbClr val="000000"/>
                </a:solidFill>
              </a:rPr>
              <a:t>ENFP| ENTP|ESTJ| </a:t>
            </a:r>
          </a:p>
          <a:p>
            <a:pPr algn="ctr" eaLnBrk="1">
              <a:spcAft>
                <a:spcPts val="1293"/>
              </a:spcAft>
            </a:pPr>
            <a:r>
              <a:rPr lang="en-US" altLang="en-US" sz="4000" dirty="0">
                <a:solidFill>
                  <a:srgbClr val="000000"/>
                </a:solidFill>
              </a:rPr>
              <a:t>ESFJ | ENFJ | ENTJ|</a:t>
            </a:r>
          </a:p>
          <a:p>
            <a:endParaRPr lang="en-US" dirty="0"/>
          </a:p>
        </p:txBody>
      </p:sp>
    </p:spTree>
    <p:extLst>
      <p:ext uri="{BB962C8B-B14F-4D97-AF65-F5344CB8AC3E}">
        <p14:creationId xmlns:p14="http://schemas.microsoft.com/office/powerpoint/2010/main" val="134256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63053-5FBF-7D31-BAC9-65B6660ED2F0}"/>
            </a:ext>
          </a:extLst>
        </p:cNvPr>
        <p:cNvGrpSpPr/>
        <p:nvPr/>
      </p:nvGrpSpPr>
      <p:grpSpPr>
        <a:xfrm>
          <a:off x="0" y="0"/>
          <a:ext cx="0" cy="0"/>
          <a:chOff x="0" y="0"/>
          <a:chExt cx="0" cy="0"/>
        </a:xfrm>
      </p:grpSpPr>
      <p:pic>
        <p:nvPicPr>
          <p:cNvPr id="9" name="Picture 8" descr="A person massaging a person's back&#10;&#10;Description automatically generated">
            <a:extLst>
              <a:ext uri="{FF2B5EF4-FFF2-40B4-BE49-F238E27FC236}">
                <a16:creationId xmlns:a16="http://schemas.microsoft.com/office/drawing/2014/main" id="{36802FB8-E526-1178-52F2-C0EA70A71A8B}"/>
              </a:ext>
            </a:extLst>
          </p:cNvPr>
          <p:cNvPicPr>
            <a:picLocks noChangeAspect="1"/>
          </p:cNvPicPr>
          <p:nvPr/>
        </p:nvPicPr>
        <p:blipFill>
          <a:blip r:embed="rId2">
            <a:extLst>
              <a:ext uri="{837473B0-CC2E-450A-ABE3-18F120FF3D39}">
                <a1611:picAttrSrcUrl xmlns:a1611="http://schemas.microsoft.com/office/drawing/2016/11/main" r:id="rId3"/>
              </a:ext>
            </a:extLst>
          </a:blip>
          <a:srcRect t="19606" b="12836"/>
          <a:stretch/>
        </p:blipFill>
        <p:spPr>
          <a:xfrm>
            <a:off x="20" y="10"/>
            <a:ext cx="12191980" cy="5497965"/>
          </a:xfrm>
          <a:prstGeom prst="rect">
            <a:avLst/>
          </a:prstGeom>
          <a:noFill/>
        </p:spPr>
      </p:pic>
      <p:sp>
        <p:nvSpPr>
          <p:cNvPr id="6" name="Text Placeholder 5">
            <a:extLst>
              <a:ext uri="{FF2B5EF4-FFF2-40B4-BE49-F238E27FC236}">
                <a16:creationId xmlns:a16="http://schemas.microsoft.com/office/drawing/2014/main" id="{E7546BF7-4C1A-8862-DA3F-313370403532}"/>
              </a:ext>
            </a:extLst>
          </p:cNvPr>
          <p:cNvSpPr>
            <a:spLocks noGrp="1"/>
          </p:cNvSpPr>
          <p:nvPr>
            <p:ph type="title"/>
          </p:nvPr>
        </p:nvSpPr>
        <p:spPr>
          <a:xfrm>
            <a:off x="1289114" y="5965842"/>
            <a:ext cx="9613772" cy="823070"/>
          </a:xfrm>
        </p:spPr>
        <p:txBody>
          <a:bodyPr anchor="ctr">
            <a:normAutofit fontScale="90000"/>
          </a:bodyPr>
          <a:lstStyle/>
          <a:p>
            <a:pPr marL="0" indent="0" algn="ctr" eaLnBrk="1">
              <a:spcAft>
                <a:spcPts val="1293"/>
              </a:spcAft>
              <a:buNone/>
            </a:pPr>
            <a:r>
              <a:rPr lang="en-US" altLang="en-US" b="1" dirty="0"/>
              <a:t>How Does Personality Type Impact Your Work With Your Clients?</a:t>
            </a:r>
          </a:p>
          <a:p>
            <a:endParaRPr lang="en-US" sz="2800" dirty="0"/>
          </a:p>
        </p:txBody>
      </p:sp>
    </p:spTree>
    <p:extLst>
      <p:ext uri="{BB962C8B-B14F-4D97-AF65-F5344CB8AC3E}">
        <p14:creationId xmlns:p14="http://schemas.microsoft.com/office/powerpoint/2010/main" val="2129373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3F46A-E677-3648-A8DA-831883AF9D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61C135-9229-3DD7-72F5-F56D524958D7}"/>
              </a:ext>
            </a:extLst>
          </p:cNvPr>
          <p:cNvSpPr>
            <a:spLocks noGrp="1"/>
          </p:cNvSpPr>
          <p:nvPr>
            <p:ph type="title"/>
          </p:nvPr>
        </p:nvSpPr>
        <p:spPr>
          <a:xfrm>
            <a:off x="810927" y="653010"/>
            <a:ext cx="5130578" cy="2346222"/>
          </a:xfrm>
        </p:spPr>
        <p:txBody>
          <a:bodyPr>
            <a:noAutofit/>
          </a:bodyPr>
          <a:lstStyle/>
          <a:p>
            <a:pPr eaLnBrk="1">
              <a:spcAft>
                <a:spcPts val="1293"/>
              </a:spcAft>
            </a:pPr>
            <a:r>
              <a:rPr lang="en-US" altLang="en-US" sz="6000" dirty="0"/>
              <a:t>The Client Experience</a:t>
            </a:r>
          </a:p>
        </p:txBody>
      </p:sp>
      <p:sp>
        <p:nvSpPr>
          <p:cNvPr id="3" name="Text Placeholder 2">
            <a:extLst>
              <a:ext uri="{FF2B5EF4-FFF2-40B4-BE49-F238E27FC236}">
                <a16:creationId xmlns:a16="http://schemas.microsoft.com/office/drawing/2014/main" id="{13F98543-0379-7D79-494D-5CCCC8D1A0C0}"/>
              </a:ext>
            </a:extLst>
          </p:cNvPr>
          <p:cNvSpPr>
            <a:spLocks noGrp="1"/>
          </p:cNvSpPr>
          <p:nvPr>
            <p:ph type="body" sz="quarter" idx="17"/>
          </p:nvPr>
        </p:nvSpPr>
        <p:spPr>
          <a:xfrm>
            <a:off x="6565392" y="64008"/>
            <a:ext cx="5130579" cy="8019288"/>
          </a:xfrm>
        </p:spPr>
        <p:txBody>
          <a:bodyPr>
            <a:normAutofit/>
          </a:bodyPr>
          <a:lstStyle/>
          <a:p>
            <a:pPr marL="104775" indent="0" eaLnBrk="1">
              <a:spcAft>
                <a:spcPts val="1293"/>
              </a:spcAft>
              <a:buClr>
                <a:srgbClr val="E6E6FF"/>
              </a:buClr>
              <a:defRPr/>
            </a:pPr>
            <a:r>
              <a:rPr lang="en-US" altLang="en-US" sz="2903" dirty="0">
                <a:solidFill>
                  <a:srgbClr val="000000"/>
                </a:solidFill>
              </a:rPr>
              <a:t>Many</a:t>
            </a:r>
            <a:r>
              <a:rPr lang="en-US" altLang="en-US" sz="2540" dirty="0">
                <a:solidFill>
                  <a:srgbClr val="000000"/>
                </a:solidFill>
              </a:rPr>
              <a:t> factors affect how your clients’ experience you and your business.  Your personality affects how your clients experience you and your business.</a:t>
            </a:r>
          </a:p>
          <a:p>
            <a:pPr lvl="1" eaLnBrk="1">
              <a:spcAft>
                <a:spcPts val="1293"/>
              </a:spcAft>
              <a:buFont typeface="Times New Roman" panose="02020603050405020304" pitchFamily="18" charset="0"/>
              <a:buChar char="•"/>
            </a:pPr>
            <a:endParaRPr lang="en-US" altLang="en-US" sz="1633" dirty="0">
              <a:solidFill>
                <a:srgbClr val="000000"/>
              </a:solidFill>
            </a:endParaRPr>
          </a:p>
          <a:p>
            <a:endParaRPr lang="en-US" dirty="0"/>
          </a:p>
        </p:txBody>
      </p:sp>
    </p:spTree>
    <p:extLst>
      <p:ext uri="{BB962C8B-B14F-4D97-AF65-F5344CB8AC3E}">
        <p14:creationId xmlns:p14="http://schemas.microsoft.com/office/powerpoint/2010/main" val="674912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DF20EBE-E67A-126F-0E0D-65E951DF1770}"/>
              </a:ext>
            </a:extLst>
          </p:cNvPr>
          <p:cNvSpPr>
            <a:spLocks noGrp="1"/>
          </p:cNvSpPr>
          <p:nvPr>
            <p:ph type="body" sz="quarter" idx="15"/>
          </p:nvPr>
        </p:nvSpPr>
        <p:spPr>
          <a:xfrm>
            <a:off x="877607" y="3366301"/>
            <a:ext cx="4340785" cy="3133089"/>
          </a:xfrm>
        </p:spPr>
        <p:txBody>
          <a:bodyPr>
            <a:normAutofit/>
          </a:bodyPr>
          <a:lstStyle/>
          <a:p>
            <a:pPr marL="0" indent="0" eaLnBrk="1">
              <a:spcAft>
                <a:spcPts val="1425"/>
              </a:spcAft>
              <a:buNone/>
            </a:pPr>
            <a:r>
              <a:rPr lang="en-US" altLang="en-US" sz="2500" dirty="0"/>
              <a:t>The theory of psychological types was described most famously by Swiss psychiatrist and psychologist Carl Gustav Jung (1875-1961). </a:t>
            </a:r>
          </a:p>
          <a:p>
            <a:pPr marL="0" indent="0" eaLnBrk="1">
              <a:spcAft>
                <a:spcPts val="1425"/>
              </a:spcAft>
              <a:buNone/>
            </a:pPr>
            <a:r>
              <a:rPr lang="en-US" altLang="en-US" sz="2500" dirty="0"/>
              <a:t>It has become known as </a:t>
            </a:r>
            <a:r>
              <a:rPr lang="en-US" altLang="en-US" sz="2500" b="1" dirty="0"/>
              <a:t>Jungian theory.</a:t>
            </a:r>
          </a:p>
          <a:p>
            <a:endParaRPr lang="en-US" dirty="0"/>
          </a:p>
        </p:txBody>
      </p:sp>
      <p:sp>
        <p:nvSpPr>
          <p:cNvPr id="12" name="Text Placeholder 11">
            <a:extLst>
              <a:ext uri="{FF2B5EF4-FFF2-40B4-BE49-F238E27FC236}">
                <a16:creationId xmlns:a16="http://schemas.microsoft.com/office/drawing/2014/main" id="{488E0DD4-D8A4-512C-CF84-FCFEADC8E5D9}"/>
              </a:ext>
            </a:extLst>
          </p:cNvPr>
          <p:cNvSpPr>
            <a:spLocks noGrp="1"/>
          </p:cNvSpPr>
          <p:nvPr>
            <p:ph type="body" sz="quarter" idx="16"/>
          </p:nvPr>
        </p:nvSpPr>
        <p:spPr>
          <a:xfrm>
            <a:off x="6972685" y="3366301"/>
            <a:ext cx="4342629" cy="3133089"/>
          </a:xfrm>
        </p:spPr>
        <p:txBody>
          <a:bodyPr>
            <a:normAutofit/>
          </a:bodyPr>
          <a:lstStyle/>
          <a:p>
            <a:pPr marL="0" indent="0">
              <a:buNone/>
            </a:pPr>
            <a:r>
              <a:rPr lang="en-US" altLang="en-US" sz="2500" dirty="0"/>
              <a:t>The essence of Jungian theory is that </a:t>
            </a:r>
            <a:r>
              <a:rPr lang="en-US" altLang="en-US" sz="2300" dirty="0"/>
              <a:t>much seemingly random variation in behavior is actually quite orderly and consistent, being due to basic differences in the ways individuals prefer to use their perception and judgment.</a:t>
            </a:r>
          </a:p>
          <a:p>
            <a:endParaRPr lang="en-US" dirty="0"/>
          </a:p>
        </p:txBody>
      </p:sp>
      <p:sp>
        <p:nvSpPr>
          <p:cNvPr id="8" name="Title 7">
            <a:extLst>
              <a:ext uri="{FF2B5EF4-FFF2-40B4-BE49-F238E27FC236}">
                <a16:creationId xmlns:a16="http://schemas.microsoft.com/office/drawing/2014/main" id="{A88F5632-7826-FBFF-278E-32A7E9EA99CF}"/>
              </a:ext>
            </a:extLst>
          </p:cNvPr>
          <p:cNvSpPr>
            <a:spLocks noGrp="1"/>
          </p:cNvSpPr>
          <p:nvPr>
            <p:ph type="title"/>
          </p:nvPr>
        </p:nvSpPr>
        <p:spPr>
          <a:xfrm>
            <a:off x="2528215" y="496261"/>
            <a:ext cx="7135570" cy="822240"/>
          </a:xfrm>
        </p:spPr>
        <p:txBody>
          <a:bodyPr>
            <a:noAutofit/>
          </a:bodyPr>
          <a:lstStyle/>
          <a:p>
            <a:r>
              <a:rPr lang="en-US" sz="5400" dirty="0"/>
              <a:t>Personality Theory</a:t>
            </a:r>
          </a:p>
        </p:txBody>
      </p:sp>
    </p:spTree>
    <p:extLst>
      <p:ext uri="{BB962C8B-B14F-4D97-AF65-F5344CB8AC3E}">
        <p14:creationId xmlns:p14="http://schemas.microsoft.com/office/powerpoint/2010/main" val="25163316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03C88-0993-9E21-F93E-27A2BACDDA9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0691673-6A2B-D1ED-6434-4B561CE21D23}"/>
              </a:ext>
            </a:extLst>
          </p:cNvPr>
          <p:cNvSpPr>
            <a:spLocks noGrp="1"/>
          </p:cNvSpPr>
          <p:nvPr>
            <p:ph type="body" sz="quarter" idx="15"/>
          </p:nvPr>
        </p:nvSpPr>
        <p:spPr>
          <a:xfrm>
            <a:off x="4032503" y="301753"/>
            <a:ext cx="4168164" cy="6191748"/>
          </a:xfrm>
        </p:spPr>
        <p:txBody>
          <a:bodyPr>
            <a:normAutofit/>
          </a:bodyPr>
          <a:lstStyle/>
          <a:p>
            <a:pPr marL="0" indent="0" algn="ctr" eaLnBrk="1">
              <a:spcAft>
                <a:spcPts val="1293"/>
              </a:spcAft>
              <a:buClr>
                <a:srgbClr val="E6E6FF"/>
              </a:buClr>
              <a:buNone/>
            </a:pPr>
            <a:r>
              <a:rPr lang="en-US" altLang="en-US" sz="2903" dirty="0"/>
              <a:t>How do you create the right atmosphere for different personalities in your massage practice?</a:t>
            </a:r>
          </a:p>
          <a:p>
            <a:pPr marL="457200" lvl="1" indent="0" algn="ctr" eaLnBrk="1">
              <a:spcAft>
                <a:spcPts val="1032"/>
              </a:spcAft>
              <a:buNone/>
            </a:pPr>
            <a:endParaRPr lang="en-US" altLang="en-US" sz="2903" b="1" dirty="0"/>
          </a:p>
          <a:p>
            <a:pPr marL="457200" lvl="1" indent="0" algn="ctr" eaLnBrk="1">
              <a:spcAft>
                <a:spcPts val="1032"/>
              </a:spcAft>
              <a:buNone/>
            </a:pPr>
            <a:r>
              <a:rPr lang="en-US" altLang="en-US" sz="3600" dirty="0"/>
              <a:t>I/E</a:t>
            </a:r>
          </a:p>
          <a:p>
            <a:pPr marL="457200" lvl="1" indent="0" algn="ctr" eaLnBrk="1">
              <a:spcAft>
                <a:spcPts val="1032"/>
              </a:spcAft>
              <a:buNone/>
            </a:pPr>
            <a:r>
              <a:rPr lang="en-US" altLang="en-US" sz="3600" dirty="0"/>
              <a:t>S/N</a:t>
            </a:r>
          </a:p>
          <a:p>
            <a:pPr marL="457200" lvl="1" indent="0" algn="ctr" eaLnBrk="1">
              <a:spcAft>
                <a:spcPts val="1032"/>
              </a:spcAft>
              <a:buNone/>
            </a:pPr>
            <a:r>
              <a:rPr lang="en-US" altLang="en-US" sz="3600" dirty="0"/>
              <a:t>T/F</a:t>
            </a:r>
          </a:p>
          <a:p>
            <a:pPr marL="457200" lvl="1" indent="0" algn="ctr" eaLnBrk="1">
              <a:spcAft>
                <a:spcPts val="1032"/>
              </a:spcAft>
              <a:buNone/>
            </a:pPr>
            <a:r>
              <a:rPr lang="en-US" altLang="en-US" sz="3600" dirty="0"/>
              <a:t>J/P</a:t>
            </a:r>
          </a:p>
          <a:p>
            <a:pPr marL="0" indent="0" eaLnBrk="1">
              <a:spcAft>
                <a:spcPts val="1293"/>
              </a:spcAft>
              <a:defRPr/>
            </a:pPr>
            <a:endParaRPr lang="en-US" altLang="en-US" sz="1600" dirty="0">
              <a:solidFill>
                <a:srgbClr val="000000"/>
              </a:solidFill>
            </a:endParaRPr>
          </a:p>
          <a:p>
            <a:endParaRPr lang="en-US" dirty="0"/>
          </a:p>
        </p:txBody>
      </p:sp>
      <p:pic>
        <p:nvPicPr>
          <p:cNvPr id="4" name="Picture 3" descr="A puzzle of a head with different colored pieces&#10;&#10;Description automatically generated">
            <a:extLst>
              <a:ext uri="{FF2B5EF4-FFF2-40B4-BE49-F238E27FC236}">
                <a16:creationId xmlns:a16="http://schemas.microsoft.com/office/drawing/2014/main" id="{3AEA3C8E-8678-6ECA-9704-B2DAFB5967B4}"/>
              </a:ext>
            </a:extLst>
          </p:cNvPr>
          <p:cNvPicPr>
            <a:picLocks noChangeAspect="1"/>
          </p:cNvPicPr>
          <p:nvPr/>
        </p:nvPicPr>
        <p:blipFill>
          <a:blip r:embed="rId2">
            <a:extLst>
              <a:ext uri="{837473B0-CC2E-450A-ABE3-18F120FF3D39}">
                <a1611:picAttrSrcUrl xmlns:a1611="http://schemas.microsoft.com/office/drawing/2016/11/main" r:id="rId3"/>
              </a:ext>
            </a:extLst>
          </a:blip>
          <a:srcRect l="50000" t="17500"/>
          <a:stretch/>
        </p:blipFill>
        <p:spPr>
          <a:xfrm>
            <a:off x="8656073" y="1369456"/>
            <a:ext cx="3080520" cy="3812144"/>
          </a:xfrm>
          <a:prstGeom prst="rect">
            <a:avLst/>
          </a:prstGeom>
        </p:spPr>
      </p:pic>
      <p:sp>
        <p:nvSpPr>
          <p:cNvPr id="8" name="Picture Placeholder 7">
            <a:extLst>
              <a:ext uri="{FF2B5EF4-FFF2-40B4-BE49-F238E27FC236}">
                <a16:creationId xmlns:a16="http://schemas.microsoft.com/office/drawing/2014/main" id="{48249217-FD07-0C3F-30C1-D325609A151F}"/>
              </a:ext>
            </a:extLst>
          </p:cNvPr>
          <p:cNvSpPr>
            <a:spLocks noGrp="1"/>
          </p:cNvSpPr>
          <p:nvPr>
            <p:ph type="pic" sz="quarter" idx="17"/>
          </p:nvPr>
        </p:nvSpPr>
        <p:spPr/>
        <p:txBody>
          <a:bodyPr/>
          <a:lstStyle/>
          <a:p>
            <a:endParaRPr lang="en-US"/>
          </a:p>
        </p:txBody>
      </p:sp>
      <p:pic>
        <p:nvPicPr>
          <p:cNvPr id="16" name="Picture Placeholder 15">
            <a:extLst>
              <a:ext uri="{FF2B5EF4-FFF2-40B4-BE49-F238E27FC236}">
                <a16:creationId xmlns:a16="http://schemas.microsoft.com/office/drawing/2014/main" id="{9442A600-B20F-D50E-FA06-A3C0DD7A54BE}"/>
              </a:ext>
            </a:extLst>
          </p:cNvPr>
          <p:cNvPicPr>
            <a:picLocks noGrp="1" noChangeAspect="1"/>
          </p:cNvPicPr>
          <p:nvPr>
            <p:ph type="pic" sz="quarter" idx="16"/>
          </p:nvPr>
        </p:nvPicPr>
        <p:blipFill>
          <a:blip r:embed="rId4">
            <a:extLst>
              <a:ext uri="{837473B0-CC2E-450A-ABE3-18F120FF3D39}">
                <a1611:picAttrSrcUrl xmlns:a1611="http://schemas.microsoft.com/office/drawing/2016/11/main" r:id="rId5"/>
              </a:ext>
            </a:extLst>
          </a:blip>
          <a:srcRect l="14546" r="14546"/>
          <a:stretch/>
        </p:blipFill>
        <p:spPr/>
      </p:pic>
      <p:pic>
        <p:nvPicPr>
          <p:cNvPr id="17" name="Picture Placeholder 15" descr="A group of people's heads">
            <a:extLst>
              <a:ext uri="{FF2B5EF4-FFF2-40B4-BE49-F238E27FC236}">
                <a16:creationId xmlns:a16="http://schemas.microsoft.com/office/drawing/2014/main" id="{25A42FD8-D0BC-E012-6BB8-CBE38F22B6B9}"/>
              </a:ext>
            </a:extLst>
          </p:cNvPr>
          <p:cNvPicPr>
            <a:picLocks noChangeAspect="1"/>
          </p:cNvPicPr>
          <p:nvPr/>
        </p:nvPicPr>
        <p:blipFill>
          <a:blip r:embed="rId6">
            <a:extLst>
              <a:ext uri="{837473B0-CC2E-450A-ABE3-18F120FF3D39}">
                <a1611:picAttrSrcUrl xmlns:a1611="http://schemas.microsoft.com/office/drawing/2016/11/main" r:id="rId7"/>
              </a:ext>
            </a:extLst>
          </a:blip>
          <a:srcRect l="22944" r="22944"/>
          <a:stretch>
            <a:fillRect/>
          </a:stretch>
        </p:blipFill>
        <p:spPr>
          <a:xfrm>
            <a:off x="8483600" y="0"/>
            <a:ext cx="3708400" cy="6908718"/>
          </a:xfrm>
          <a:prstGeom prst="rect">
            <a:avLst/>
          </a:prstGeom>
          <a:solidFill>
            <a:schemeClr val="bg1">
              <a:lumMod val="95000"/>
            </a:schemeClr>
          </a:solidFill>
        </p:spPr>
      </p:pic>
      <p:pic>
        <p:nvPicPr>
          <p:cNvPr id="2" name="Picture Placeholder 15">
            <a:extLst>
              <a:ext uri="{FF2B5EF4-FFF2-40B4-BE49-F238E27FC236}">
                <a16:creationId xmlns:a16="http://schemas.microsoft.com/office/drawing/2014/main" id="{2181D9E2-287D-BABD-9574-4C32B396E618}"/>
              </a:ext>
            </a:extLst>
          </p:cNvPr>
          <p:cNvPicPr>
            <a:picLocks noChangeAspect="1"/>
          </p:cNvPicPr>
          <p:nvPr/>
        </p:nvPicPr>
        <p:blipFill>
          <a:blip r:embed="rId8">
            <a:extLst>
              <a:ext uri="{837473B0-CC2E-450A-ABE3-18F120FF3D39}">
                <a1611:picAttrSrcUrl xmlns:a1611="http://schemas.microsoft.com/office/drawing/2016/11/main" r:id="rId9"/>
              </a:ext>
            </a:extLst>
          </a:blip>
          <a:srcRect l="25142" r="26914" b="8168"/>
          <a:stretch/>
        </p:blipFill>
        <p:spPr>
          <a:xfrm>
            <a:off x="8410428" y="-55006"/>
            <a:ext cx="3781572" cy="6904430"/>
          </a:xfrm>
          <a:prstGeom prst="rect">
            <a:avLst/>
          </a:prstGeom>
          <a:solidFill>
            <a:schemeClr val="bg1">
              <a:lumMod val="95000"/>
            </a:schemeClr>
          </a:solidFill>
        </p:spPr>
      </p:pic>
    </p:spTree>
    <p:extLst>
      <p:ext uri="{BB962C8B-B14F-4D97-AF65-F5344CB8AC3E}">
        <p14:creationId xmlns:p14="http://schemas.microsoft.com/office/powerpoint/2010/main" val="3113618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63E6D-FDC0-6247-1A93-9F1D4747616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1D1BD8-9C39-A00D-47D8-550985F45DB2}"/>
              </a:ext>
            </a:extLst>
          </p:cNvPr>
          <p:cNvSpPr>
            <a:spLocks noGrp="1"/>
          </p:cNvSpPr>
          <p:nvPr>
            <p:ph type="title"/>
          </p:nvPr>
        </p:nvSpPr>
        <p:spPr>
          <a:xfrm>
            <a:off x="810927" y="323826"/>
            <a:ext cx="5130578" cy="2346222"/>
          </a:xfrm>
        </p:spPr>
        <p:txBody>
          <a:bodyPr>
            <a:noAutofit/>
          </a:bodyPr>
          <a:lstStyle/>
          <a:p>
            <a:pPr eaLnBrk="1">
              <a:spcAft>
                <a:spcPts val="1293"/>
              </a:spcAft>
            </a:pPr>
            <a:r>
              <a:rPr lang="en-US" altLang="en-US" sz="5400" dirty="0"/>
              <a:t>The Client Experience</a:t>
            </a:r>
          </a:p>
        </p:txBody>
      </p:sp>
      <p:sp>
        <p:nvSpPr>
          <p:cNvPr id="3" name="Text Placeholder 2">
            <a:extLst>
              <a:ext uri="{FF2B5EF4-FFF2-40B4-BE49-F238E27FC236}">
                <a16:creationId xmlns:a16="http://schemas.microsoft.com/office/drawing/2014/main" id="{E66CE9DD-A256-F160-E27B-5710205EBEE2}"/>
              </a:ext>
            </a:extLst>
          </p:cNvPr>
          <p:cNvSpPr>
            <a:spLocks noGrp="1"/>
          </p:cNvSpPr>
          <p:nvPr>
            <p:ph type="body" sz="quarter" idx="17"/>
          </p:nvPr>
        </p:nvSpPr>
        <p:spPr>
          <a:xfrm>
            <a:off x="6565394" y="137160"/>
            <a:ext cx="5130579" cy="6464808"/>
          </a:xfrm>
        </p:spPr>
        <p:txBody>
          <a:bodyPr>
            <a:normAutofit/>
          </a:bodyPr>
          <a:lstStyle/>
          <a:p>
            <a:pPr lvl="1" eaLnBrk="1">
              <a:spcAft>
                <a:spcPts val="1032"/>
              </a:spcAft>
              <a:buFont typeface="Times New Roman" panose="02020603050405020304" pitchFamily="18" charset="0"/>
              <a:buChar char="–"/>
            </a:pPr>
            <a:r>
              <a:rPr lang="en-US" altLang="en-US" sz="1633" dirty="0">
                <a:solidFill>
                  <a:srgbClr val="000000"/>
                </a:solidFill>
              </a:rPr>
              <a:t>I/E:  Introverts may not want to chit chat much when entering your practice; Extraverts may want to connect more.</a:t>
            </a:r>
          </a:p>
          <a:p>
            <a:pPr lvl="1" eaLnBrk="1">
              <a:spcAft>
                <a:spcPts val="1032"/>
              </a:spcAft>
              <a:buFont typeface="Times New Roman" panose="02020603050405020304" pitchFamily="18" charset="0"/>
              <a:buChar char="–"/>
            </a:pPr>
            <a:r>
              <a:rPr lang="en-US" altLang="en-US" sz="1633" dirty="0">
                <a:solidFill>
                  <a:srgbClr val="000000"/>
                </a:solidFill>
              </a:rPr>
              <a:t>S/N:  Sensers may be very interested in details (cost, time, value for the money); </a:t>
            </a:r>
            <a:r>
              <a:rPr lang="en-US" altLang="en-US" sz="1633" dirty="0" err="1">
                <a:solidFill>
                  <a:srgbClr val="000000"/>
                </a:solidFill>
              </a:rPr>
              <a:t>iNtuitive</a:t>
            </a:r>
            <a:r>
              <a:rPr lang="en-US" altLang="en-US" sz="1633" dirty="0">
                <a:solidFill>
                  <a:srgbClr val="000000"/>
                </a:solidFill>
              </a:rPr>
              <a:t> types may have creative inspiration or ideas and concepts appear to them during a massage that they can use later.</a:t>
            </a:r>
          </a:p>
          <a:p>
            <a:pPr lvl="1" eaLnBrk="1">
              <a:spcAft>
                <a:spcPts val="1032"/>
              </a:spcAft>
              <a:buFont typeface="Times New Roman" panose="02020603050405020304" pitchFamily="18" charset="0"/>
              <a:buChar char="–"/>
            </a:pPr>
            <a:r>
              <a:rPr lang="en-US" altLang="en-US" sz="1633" dirty="0">
                <a:solidFill>
                  <a:srgbClr val="000000"/>
                </a:solidFill>
              </a:rPr>
              <a:t>T/F:  Thinkers tend to be “in their head” and may need to be encouraged to calm their mind; feeling personalities may experience emotion during a massage and may need time after a massage to process emotion.</a:t>
            </a:r>
          </a:p>
          <a:p>
            <a:pPr lvl="1" eaLnBrk="1">
              <a:spcAft>
                <a:spcPts val="1032"/>
              </a:spcAft>
              <a:buFont typeface="Times New Roman" panose="02020603050405020304" pitchFamily="18" charset="0"/>
              <a:buChar char="–"/>
            </a:pPr>
            <a:r>
              <a:rPr lang="en-US" altLang="en-US" sz="1633" dirty="0">
                <a:solidFill>
                  <a:srgbClr val="000000"/>
                </a:solidFill>
              </a:rPr>
              <a:t>J/P:  Judging types will typically be on time always (even early!) and will expect a therapist to be there and available for them; perceiving types will be less likely to be concerned with time and may rearrange appointments or be late.  </a:t>
            </a:r>
          </a:p>
        </p:txBody>
      </p:sp>
      <p:sp>
        <p:nvSpPr>
          <p:cNvPr id="6" name="Text Placeholder 5">
            <a:extLst>
              <a:ext uri="{FF2B5EF4-FFF2-40B4-BE49-F238E27FC236}">
                <a16:creationId xmlns:a16="http://schemas.microsoft.com/office/drawing/2014/main" id="{742E813B-2775-24C8-8EAB-F93523B2991C}"/>
              </a:ext>
            </a:extLst>
          </p:cNvPr>
          <p:cNvSpPr>
            <a:spLocks noGrp="1"/>
          </p:cNvSpPr>
          <p:nvPr>
            <p:ph type="body" sz="quarter" idx="11"/>
          </p:nvPr>
        </p:nvSpPr>
        <p:spPr>
          <a:xfrm>
            <a:off x="838199" y="3429000"/>
            <a:ext cx="4788409" cy="3103307"/>
          </a:xfrm>
        </p:spPr>
        <p:txBody>
          <a:bodyPr/>
          <a:lstStyle/>
          <a:p>
            <a:pPr eaLnBrk="1">
              <a:spcAft>
                <a:spcPts val="1293"/>
              </a:spcAft>
              <a:buClr>
                <a:srgbClr val="E6E6FF"/>
              </a:buClr>
            </a:pPr>
            <a:r>
              <a:rPr lang="en-US" altLang="en-US" sz="2800" dirty="0"/>
              <a:t>How do you create the right atmosphere for all personalities in your massage practice?  Below are a few examples.  Please consider your clients accordingly.</a:t>
            </a:r>
          </a:p>
        </p:txBody>
      </p:sp>
    </p:spTree>
    <p:extLst>
      <p:ext uri="{BB962C8B-B14F-4D97-AF65-F5344CB8AC3E}">
        <p14:creationId xmlns:p14="http://schemas.microsoft.com/office/powerpoint/2010/main" val="3391695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E1AC0-4D43-07B4-A2D4-A20EBCDF5F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2B8627-BE7F-3429-D3F9-712969886B56}"/>
              </a:ext>
            </a:extLst>
          </p:cNvPr>
          <p:cNvSpPr>
            <a:spLocks noGrp="1"/>
          </p:cNvSpPr>
          <p:nvPr>
            <p:ph type="title"/>
          </p:nvPr>
        </p:nvSpPr>
        <p:spPr>
          <a:xfrm>
            <a:off x="7214320" y="1028700"/>
            <a:ext cx="4554008" cy="1325563"/>
          </a:xfrm>
        </p:spPr>
        <p:txBody>
          <a:bodyPr>
            <a:normAutofit fontScale="90000"/>
          </a:bodyPr>
          <a:lstStyle/>
          <a:p>
            <a:r>
              <a:rPr lang="en-US" altLang="en-US" sz="4000" dirty="0">
                <a:solidFill>
                  <a:srgbClr val="000000"/>
                </a:solidFill>
              </a:rPr>
              <a:t>R – E – S – P – E – C - T:</a:t>
            </a:r>
            <a:br>
              <a:rPr lang="en-US" altLang="en-US" sz="4000" dirty="0">
                <a:solidFill>
                  <a:srgbClr val="000000"/>
                </a:solidFill>
              </a:rPr>
            </a:br>
            <a:br>
              <a:rPr lang="en-US" altLang="en-US" sz="4000" dirty="0">
                <a:solidFill>
                  <a:srgbClr val="000000"/>
                </a:solidFill>
              </a:rPr>
            </a:br>
            <a:endParaRPr lang="en-US" dirty="0"/>
          </a:p>
        </p:txBody>
      </p:sp>
      <p:sp>
        <p:nvSpPr>
          <p:cNvPr id="5" name="Text Placeholder 4">
            <a:extLst>
              <a:ext uri="{FF2B5EF4-FFF2-40B4-BE49-F238E27FC236}">
                <a16:creationId xmlns:a16="http://schemas.microsoft.com/office/drawing/2014/main" id="{04B3A51C-3CE6-EEBD-0DEA-7B326A544A03}"/>
              </a:ext>
            </a:extLst>
          </p:cNvPr>
          <p:cNvSpPr>
            <a:spLocks noGrp="1"/>
          </p:cNvSpPr>
          <p:nvPr>
            <p:ph type="body" sz="quarter" idx="16"/>
          </p:nvPr>
        </p:nvSpPr>
        <p:spPr>
          <a:xfrm>
            <a:off x="6511925" y="1019556"/>
            <a:ext cx="5256403" cy="900684"/>
          </a:xfrm>
        </p:spPr>
        <p:txBody>
          <a:bodyPr>
            <a:noAutofit/>
          </a:bodyPr>
          <a:lstStyle/>
          <a:p>
            <a:pPr algn="ctr" eaLnBrk="1"/>
            <a:endParaRPr lang="en-US" altLang="en-US" sz="2000" dirty="0">
              <a:solidFill>
                <a:srgbClr val="000000"/>
              </a:solidFill>
            </a:endParaRPr>
          </a:p>
          <a:p>
            <a:pPr marL="0" indent="0" algn="ctr" eaLnBrk="1">
              <a:buNone/>
            </a:pPr>
            <a:r>
              <a:rPr lang="en-US" altLang="en-US" sz="3000" dirty="0">
                <a:solidFill>
                  <a:srgbClr val="000000"/>
                </a:solidFill>
              </a:rPr>
              <a:t>Find Out What it Means To Me</a:t>
            </a:r>
          </a:p>
          <a:p>
            <a:pPr algn="ctr" eaLnBrk="1"/>
            <a:endParaRPr lang="en-US" altLang="en-US" sz="2400" dirty="0">
              <a:solidFill>
                <a:srgbClr val="000000"/>
              </a:solidFill>
            </a:endParaRPr>
          </a:p>
        </p:txBody>
      </p:sp>
      <p:pic>
        <p:nvPicPr>
          <p:cNvPr id="7" name="Picture 6">
            <a:extLst>
              <a:ext uri="{FF2B5EF4-FFF2-40B4-BE49-F238E27FC236}">
                <a16:creationId xmlns:a16="http://schemas.microsoft.com/office/drawing/2014/main" id="{E8ED1395-C869-0462-7495-702F2D2E0F30}"/>
              </a:ext>
            </a:extLst>
          </p:cNvPr>
          <p:cNvPicPr>
            <a:picLocks noChangeAspect="1"/>
          </p:cNvPicPr>
          <p:nvPr/>
        </p:nvPicPr>
        <p:blipFill>
          <a:blip r:embed="rId2">
            <a:extLst>
              <a:ext uri="{837473B0-CC2E-450A-ABE3-18F120FF3D39}">
                <a1611:picAttrSrcUrl xmlns:a1611="http://schemas.microsoft.com/office/drawing/2016/11/main" r:id="rId3"/>
              </a:ext>
            </a:extLst>
          </a:blip>
          <a:srcRect t="10310" r="2903" b="5988"/>
          <a:stretch/>
        </p:blipFill>
        <p:spPr>
          <a:xfrm>
            <a:off x="0" y="228599"/>
            <a:ext cx="6096000" cy="5254909"/>
          </a:xfrm>
          <a:prstGeom prst="rect">
            <a:avLst/>
          </a:prstGeom>
        </p:spPr>
      </p:pic>
      <p:sp>
        <p:nvSpPr>
          <p:cNvPr id="9" name="TextBox 8">
            <a:extLst>
              <a:ext uri="{FF2B5EF4-FFF2-40B4-BE49-F238E27FC236}">
                <a16:creationId xmlns:a16="http://schemas.microsoft.com/office/drawing/2014/main" id="{D84D3EE0-DA1A-E30F-0BEC-EFCC2693FCB2}"/>
              </a:ext>
            </a:extLst>
          </p:cNvPr>
          <p:cNvSpPr txBox="1"/>
          <p:nvPr/>
        </p:nvSpPr>
        <p:spPr>
          <a:xfrm>
            <a:off x="7120445" y="2446127"/>
            <a:ext cx="4039362" cy="3170099"/>
          </a:xfrm>
          <a:prstGeom prst="rect">
            <a:avLst/>
          </a:prstGeom>
          <a:noFill/>
        </p:spPr>
        <p:txBody>
          <a:bodyPr wrap="square">
            <a:spAutoFit/>
          </a:bodyPr>
          <a:lstStyle/>
          <a:p>
            <a:pPr marL="0" indent="0" algn="ctr" eaLnBrk="1">
              <a:buNone/>
            </a:pPr>
            <a:r>
              <a:rPr lang="en-US" altLang="en-US" sz="2500" dirty="0">
                <a:solidFill>
                  <a:srgbClr val="000000"/>
                </a:solidFill>
              </a:rPr>
              <a:t>Consider 3 of your regular clients, and their unique personalities.  </a:t>
            </a:r>
          </a:p>
          <a:p>
            <a:pPr marL="0" indent="0" algn="ctr" eaLnBrk="1">
              <a:buNone/>
            </a:pPr>
            <a:endParaRPr lang="en-US" altLang="en-US" sz="2500" dirty="0">
              <a:solidFill>
                <a:srgbClr val="000000"/>
              </a:solidFill>
            </a:endParaRPr>
          </a:p>
          <a:p>
            <a:pPr marL="0" indent="0" algn="ctr" eaLnBrk="1">
              <a:buNone/>
            </a:pPr>
            <a:r>
              <a:rPr lang="en-US" altLang="en-US" sz="2500" dirty="0">
                <a:solidFill>
                  <a:srgbClr val="000000"/>
                </a:solidFill>
              </a:rPr>
              <a:t>List something you believe each of them will need from you in order to feel respected on the next page.</a:t>
            </a:r>
          </a:p>
        </p:txBody>
      </p:sp>
    </p:spTree>
    <p:extLst>
      <p:ext uri="{BB962C8B-B14F-4D97-AF65-F5344CB8AC3E}">
        <p14:creationId xmlns:p14="http://schemas.microsoft.com/office/powerpoint/2010/main" val="866013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a:extLst>
              <a:ext uri="{FF2B5EF4-FFF2-40B4-BE49-F238E27FC236}">
                <a16:creationId xmlns:a16="http://schemas.microsoft.com/office/drawing/2014/main" id="{76D6B8E1-B4D3-3AD1-D229-B55039E3BD1E}"/>
              </a:ext>
            </a:extLst>
          </p:cNvPr>
          <p:cNvSpPr txBox="1">
            <a:spLocks noChangeArrowheads="1"/>
          </p:cNvSpPr>
          <p:nvPr/>
        </p:nvSpPr>
        <p:spPr bwMode="auto">
          <a:xfrm>
            <a:off x="1980049" y="273629"/>
            <a:ext cx="8229024" cy="1144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71" rIns="0" bIns="0" anchor="ct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ctr" eaLnBrk="1"/>
            <a:r>
              <a:rPr lang="en-US" altLang="en-US" sz="3992">
                <a:solidFill>
                  <a:srgbClr val="000000"/>
                </a:solidFill>
              </a:rPr>
              <a:t>Respect Activity</a:t>
            </a:r>
          </a:p>
        </p:txBody>
      </p:sp>
      <p:sp>
        <p:nvSpPr>
          <p:cNvPr id="65539" name="Text Box 2">
            <a:extLst>
              <a:ext uri="{FF2B5EF4-FFF2-40B4-BE49-F238E27FC236}">
                <a16:creationId xmlns:a16="http://schemas.microsoft.com/office/drawing/2014/main" id="{0EB26FBD-69DA-4D7E-D11F-F6CD41AF8882}"/>
              </a:ext>
            </a:extLst>
          </p:cNvPr>
          <p:cNvSpPr txBox="1">
            <a:spLocks noChangeArrowheads="1"/>
          </p:cNvSpPr>
          <p:nvPr/>
        </p:nvSpPr>
        <p:spPr bwMode="auto">
          <a:xfrm>
            <a:off x="1980049" y="2000371"/>
            <a:ext cx="8229024" cy="40900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4" rIns="0" bIns="0" anchor="ct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ctr" eaLnBrk="1"/>
            <a:r>
              <a:rPr lang="en-US" altLang="en-US" sz="2903">
                <a:solidFill>
                  <a:srgbClr val="000000"/>
                </a:solidFill>
              </a:rPr>
              <a:t>R – E – S – P – E – C - T:</a:t>
            </a:r>
          </a:p>
          <a:p>
            <a:pPr algn="ctr" eaLnBrk="1"/>
            <a:endParaRPr lang="en-US" altLang="en-US" sz="2903">
              <a:solidFill>
                <a:srgbClr val="000000"/>
              </a:solidFill>
            </a:endParaRPr>
          </a:p>
          <a:p>
            <a:pPr eaLnBrk="1"/>
            <a:r>
              <a:rPr lang="en-US" altLang="en-US" sz="2903">
                <a:solidFill>
                  <a:srgbClr val="000000"/>
                </a:solidFill>
              </a:rPr>
              <a:t>1.______________________________________</a:t>
            </a:r>
          </a:p>
          <a:p>
            <a:pPr eaLnBrk="1"/>
            <a:endParaRPr lang="en-US" altLang="en-US" sz="2903">
              <a:solidFill>
                <a:srgbClr val="000000"/>
              </a:solidFill>
            </a:endParaRPr>
          </a:p>
          <a:p>
            <a:pPr eaLnBrk="1"/>
            <a:r>
              <a:rPr lang="en-US" altLang="en-US" sz="2903">
                <a:solidFill>
                  <a:srgbClr val="000000"/>
                </a:solidFill>
              </a:rPr>
              <a:t>2.______________________________________</a:t>
            </a:r>
          </a:p>
          <a:p>
            <a:pPr eaLnBrk="1"/>
            <a:endParaRPr lang="en-US" altLang="en-US" sz="2903">
              <a:solidFill>
                <a:srgbClr val="000000"/>
              </a:solidFill>
            </a:endParaRPr>
          </a:p>
          <a:p>
            <a:pPr eaLnBrk="1"/>
            <a:r>
              <a:rPr lang="en-US" altLang="en-US" sz="2903">
                <a:solidFill>
                  <a:srgbClr val="000000"/>
                </a:solidFill>
              </a:rPr>
              <a:t>3.______________________________________</a:t>
            </a:r>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26CDA-95EA-CE34-2BAB-BEC2B92AE36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E1C820D-4085-6B42-D211-8083D09C00B5}"/>
              </a:ext>
            </a:extLst>
          </p:cNvPr>
          <p:cNvSpPr>
            <a:spLocks noGrp="1"/>
          </p:cNvSpPr>
          <p:nvPr>
            <p:ph type="title"/>
          </p:nvPr>
        </p:nvSpPr>
        <p:spPr>
          <a:xfrm>
            <a:off x="755903" y="570714"/>
            <a:ext cx="4788409" cy="2346222"/>
          </a:xfrm>
        </p:spPr>
        <p:txBody>
          <a:bodyPr>
            <a:noAutofit/>
          </a:bodyPr>
          <a:lstStyle/>
          <a:p>
            <a:pPr eaLnBrk="1"/>
            <a:r>
              <a:rPr lang="en-US" altLang="en-US" sz="4000" dirty="0"/>
              <a:t>Common Sources of Client Conflict Related to Personality</a:t>
            </a:r>
          </a:p>
        </p:txBody>
      </p:sp>
      <p:sp>
        <p:nvSpPr>
          <p:cNvPr id="3" name="Text Placeholder 2">
            <a:extLst>
              <a:ext uri="{FF2B5EF4-FFF2-40B4-BE49-F238E27FC236}">
                <a16:creationId xmlns:a16="http://schemas.microsoft.com/office/drawing/2014/main" id="{C2A267B0-0E90-52E7-2631-C6D31E6B78C5}"/>
              </a:ext>
            </a:extLst>
          </p:cNvPr>
          <p:cNvSpPr>
            <a:spLocks noGrp="1"/>
          </p:cNvSpPr>
          <p:nvPr>
            <p:ph type="body" sz="quarter" idx="17"/>
          </p:nvPr>
        </p:nvSpPr>
        <p:spPr>
          <a:xfrm>
            <a:off x="6565394" y="137160"/>
            <a:ext cx="5130579" cy="6464808"/>
          </a:xfrm>
        </p:spPr>
        <p:txBody>
          <a:bodyPr>
            <a:normAutofit/>
          </a:bodyPr>
          <a:lstStyle/>
          <a:p>
            <a:pPr lvl="1" eaLnBrk="1">
              <a:spcAft>
                <a:spcPts val="1032"/>
              </a:spcAft>
              <a:buFont typeface="Times New Roman" panose="02020603050405020304" pitchFamily="18" charset="0"/>
              <a:buChar char="–"/>
            </a:pPr>
            <a:r>
              <a:rPr lang="en-US" altLang="en-US" sz="2177" dirty="0">
                <a:solidFill>
                  <a:srgbClr val="000000"/>
                </a:solidFill>
              </a:rPr>
              <a:t>E/I:  Talking too much, not enough; needing time to process or making decisions too quickly</a:t>
            </a:r>
          </a:p>
          <a:p>
            <a:pPr lvl="1" eaLnBrk="1">
              <a:spcAft>
                <a:spcPts val="1032"/>
              </a:spcAft>
              <a:buFont typeface="Times New Roman" panose="02020603050405020304" pitchFamily="18" charset="0"/>
              <a:buChar char="–"/>
            </a:pPr>
            <a:r>
              <a:rPr lang="en-US" altLang="en-US" sz="2177" dirty="0">
                <a:solidFill>
                  <a:srgbClr val="000000"/>
                </a:solidFill>
              </a:rPr>
              <a:t>S/N:  Being/not being detail oriented; wanting to see the big picture first, versus needing details prior to seeing the big picture (forest v. trees)</a:t>
            </a:r>
          </a:p>
          <a:p>
            <a:pPr lvl="1" eaLnBrk="1">
              <a:spcAft>
                <a:spcPts val="1032"/>
              </a:spcAft>
              <a:buFont typeface="Times New Roman" panose="02020603050405020304" pitchFamily="18" charset="0"/>
              <a:buChar char="–"/>
            </a:pPr>
            <a:r>
              <a:rPr lang="en-US" altLang="en-US" sz="2177" dirty="0">
                <a:solidFill>
                  <a:srgbClr val="000000"/>
                </a:solidFill>
              </a:rPr>
              <a:t>T/F:  Being too “soft” v. too “cold”; using too much/not enough emotion in decision-making</a:t>
            </a:r>
          </a:p>
          <a:p>
            <a:pPr lvl="1" eaLnBrk="1">
              <a:spcAft>
                <a:spcPts val="1032"/>
              </a:spcAft>
              <a:buFont typeface="Times New Roman" panose="02020603050405020304" pitchFamily="18" charset="0"/>
              <a:buChar char="–"/>
            </a:pPr>
            <a:r>
              <a:rPr lang="en-US" altLang="en-US" sz="2177" dirty="0">
                <a:solidFill>
                  <a:srgbClr val="000000"/>
                </a:solidFill>
              </a:rPr>
              <a:t>J/P:  Being on time/late; needing to plan ahead.</a:t>
            </a:r>
          </a:p>
        </p:txBody>
      </p:sp>
      <p:sp>
        <p:nvSpPr>
          <p:cNvPr id="6" name="Text Placeholder 5">
            <a:extLst>
              <a:ext uri="{FF2B5EF4-FFF2-40B4-BE49-F238E27FC236}">
                <a16:creationId xmlns:a16="http://schemas.microsoft.com/office/drawing/2014/main" id="{EDE8863B-15C0-092A-4F0D-D1D98F96F823}"/>
              </a:ext>
            </a:extLst>
          </p:cNvPr>
          <p:cNvSpPr>
            <a:spLocks noGrp="1"/>
          </p:cNvSpPr>
          <p:nvPr>
            <p:ph type="body" sz="quarter" idx="11"/>
          </p:nvPr>
        </p:nvSpPr>
        <p:spPr>
          <a:xfrm>
            <a:off x="755903" y="3498661"/>
            <a:ext cx="4788409" cy="3103307"/>
          </a:xfrm>
        </p:spPr>
        <p:txBody>
          <a:bodyPr/>
          <a:lstStyle/>
          <a:p>
            <a:pPr eaLnBrk="1">
              <a:spcAft>
                <a:spcPts val="1293"/>
              </a:spcAft>
              <a:buClr>
                <a:srgbClr val="E6E6FF"/>
              </a:buClr>
            </a:pPr>
            <a:r>
              <a:rPr lang="en-US" altLang="en-US" sz="2800" dirty="0"/>
              <a:t>Examples of common misunderstandings (mis-communication, trust issues)</a:t>
            </a:r>
          </a:p>
        </p:txBody>
      </p:sp>
    </p:spTree>
    <p:extLst>
      <p:ext uri="{BB962C8B-B14F-4D97-AF65-F5344CB8AC3E}">
        <p14:creationId xmlns:p14="http://schemas.microsoft.com/office/powerpoint/2010/main" val="1154689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1AB6F-DB0B-7DDB-6CAD-73F5E330EE75}"/>
            </a:ext>
          </a:extLst>
        </p:cNvPr>
        <p:cNvGrpSpPr/>
        <p:nvPr/>
      </p:nvGrpSpPr>
      <p:grpSpPr>
        <a:xfrm>
          <a:off x="0" y="0"/>
          <a:ext cx="0" cy="0"/>
          <a:chOff x="0" y="0"/>
          <a:chExt cx="0" cy="0"/>
        </a:xfrm>
      </p:grpSpPr>
      <p:sp>
        <p:nvSpPr>
          <p:cNvPr id="21" name="Title 2">
            <a:extLst>
              <a:ext uri="{FF2B5EF4-FFF2-40B4-BE49-F238E27FC236}">
                <a16:creationId xmlns:a16="http://schemas.microsoft.com/office/drawing/2014/main" id="{C2C2C88A-FA15-028D-ACE1-A154BA3CEB8B}"/>
              </a:ext>
            </a:extLst>
          </p:cNvPr>
          <p:cNvSpPr>
            <a:spLocks noGrp="1"/>
          </p:cNvSpPr>
          <p:nvPr>
            <p:ph type="title"/>
          </p:nvPr>
        </p:nvSpPr>
        <p:spPr>
          <a:xfrm>
            <a:off x="798690" y="2040520"/>
            <a:ext cx="4120444" cy="1818655"/>
          </a:xfrm>
        </p:spPr>
        <p:txBody>
          <a:bodyPr/>
          <a:lstStyle/>
          <a:p>
            <a:r>
              <a:rPr lang="en-US" dirty="0"/>
              <a:t>Opposite Types</a:t>
            </a:r>
          </a:p>
        </p:txBody>
      </p:sp>
      <p:sp>
        <p:nvSpPr>
          <p:cNvPr id="23" name="Text Placeholder 3">
            <a:extLst>
              <a:ext uri="{FF2B5EF4-FFF2-40B4-BE49-F238E27FC236}">
                <a16:creationId xmlns:a16="http://schemas.microsoft.com/office/drawing/2014/main" id="{8B2C9834-B8EC-2D44-7AFC-D49E953B0427}"/>
              </a:ext>
            </a:extLst>
          </p:cNvPr>
          <p:cNvSpPr>
            <a:spLocks noGrp="1"/>
          </p:cNvSpPr>
          <p:nvPr>
            <p:ph type="body" sz="quarter" idx="15"/>
          </p:nvPr>
        </p:nvSpPr>
        <p:spPr>
          <a:xfrm>
            <a:off x="1119892" y="4031658"/>
            <a:ext cx="4120443" cy="338549"/>
          </a:xfrm>
        </p:spPr>
        <p:txBody>
          <a:bodyPr>
            <a:noAutofit/>
          </a:bodyPr>
          <a:lstStyle/>
          <a:p>
            <a:r>
              <a:rPr lang="en-US" sz="2000" dirty="0"/>
              <a:t>Activity</a:t>
            </a:r>
          </a:p>
        </p:txBody>
      </p:sp>
      <p:sp>
        <p:nvSpPr>
          <p:cNvPr id="10" name="Rectangle 9">
            <a:extLst>
              <a:ext uri="{FF2B5EF4-FFF2-40B4-BE49-F238E27FC236}">
                <a16:creationId xmlns:a16="http://schemas.microsoft.com/office/drawing/2014/main" id="{22907877-A875-130B-1E35-1DA9A3A272AA}"/>
              </a:ext>
            </a:extLst>
          </p:cNvPr>
          <p:cNvSpPr/>
          <p:nvPr/>
        </p:nvSpPr>
        <p:spPr>
          <a:xfrm>
            <a:off x="5240335" y="0"/>
            <a:ext cx="6819900" cy="668655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134E787-32E2-8D86-6B0F-D99C906F0639}"/>
              </a:ext>
            </a:extLst>
          </p:cNvPr>
          <p:cNvSpPr txBox="1"/>
          <p:nvPr/>
        </p:nvSpPr>
        <p:spPr>
          <a:xfrm>
            <a:off x="5726430" y="845927"/>
            <a:ext cx="6094476" cy="4113947"/>
          </a:xfrm>
          <a:prstGeom prst="rect">
            <a:avLst/>
          </a:prstGeom>
          <a:noFill/>
        </p:spPr>
        <p:txBody>
          <a:bodyPr wrap="square">
            <a:spAutoFit/>
          </a:bodyPr>
          <a:lstStyle/>
          <a:p>
            <a:pPr eaLnBrk="1">
              <a:spcAft>
                <a:spcPts val="1293"/>
              </a:spcAft>
              <a:buClr>
                <a:srgbClr val="E6E6FF"/>
              </a:buClr>
            </a:pPr>
            <a:r>
              <a:rPr lang="en-US" altLang="en-US" sz="2000" dirty="0">
                <a:solidFill>
                  <a:srgbClr val="000000"/>
                </a:solidFill>
              </a:rPr>
              <a:t>For this exercise, you will use your own personality and then look at your opposite personality type (for example, if I am an ENTJ, my opposite type is an ISFP).  </a:t>
            </a:r>
          </a:p>
          <a:p>
            <a:pPr eaLnBrk="1">
              <a:spcAft>
                <a:spcPts val="1293"/>
              </a:spcAft>
              <a:buClr>
                <a:srgbClr val="E6E6FF"/>
              </a:buClr>
            </a:pPr>
            <a:endParaRPr lang="en-US" altLang="en-US" sz="2000" dirty="0">
              <a:solidFill>
                <a:srgbClr val="000000"/>
              </a:solidFill>
            </a:endParaRPr>
          </a:p>
          <a:p>
            <a:pPr eaLnBrk="1">
              <a:spcAft>
                <a:spcPts val="1293"/>
              </a:spcAft>
              <a:buClr>
                <a:srgbClr val="E6E6FF"/>
              </a:buClr>
            </a:pPr>
            <a:r>
              <a:rPr lang="en-US" altLang="en-US" sz="2400" dirty="0">
                <a:solidFill>
                  <a:srgbClr val="000000"/>
                </a:solidFill>
              </a:rPr>
              <a:t>1.  Answer the questions on the next two pages from your perspective.</a:t>
            </a:r>
          </a:p>
          <a:p>
            <a:pPr eaLnBrk="1">
              <a:spcAft>
                <a:spcPts val="1293"/>
              </a:spcAft>
              <a:buClr>
                <a:srgbClr val="E6E6FF"/>
              </a:buClr>
            </a:pPr>
            <a:r>
              <a:rPr lang="en-US" altLang="en-US" sz="2400" dirty="0">
                <a:solidFill>
                  <a:srgbClr val="000000"/>
                </a:solidFill>
              </a:rPr>
              <a:t>2.  Then, review the questions from your opposite type's perspective.  Notice the difference.</a:t>
            </a:r>
          </a:p>
          <a:p>
            <a:pPr eaLnBrk="1">
              <a:spcAft>
                <a:spcPts val="1293"/>
              </a:spcAft>
              <a:buClr>
                <a:srgbClr val="E6E6FF"/>
              </a:buClr>
              <a:buFont typeface="Wingdings" panose="05000000000000000000" pitchFamily="2" charset="2"/>
              <a:buChar char=""/>
            </a:pPr>
            <a:endParaRPr lang="en-US" altLang="en-US" sz="1800" dirty="0">
              <a:solidFill>
                <a:srgbClr val="000000"/>
              </a:solidFill>
            </a:endParaRPr>
          </a:p>
        </p:txBody>
      </p:sp>
    </p:spTree>
    <p:extLst>
      <p:ext uri="{BB962C8B-B14F-4D97-AF65-F5344CB8AC3E}">
        <p14:creationId xmlns:p14="http://schemas.microsoft.com/office/powerpoint/2010/main" val="3282863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a:extLst>
              <a:ext uri="{FF2B5EF4-FFF2-40B4-BE49-F238E27FC236}">
                <a16:creationId xmlns:a16="http://schemas.microsoft.com/office/drawing/2014/main" id="{BBB46134-C12E-32BE-52DF-C66ADBFADBD6}"/>
              </a:ext>
            </a:extLst>
          </p:cNvPr>
          <p:cNvSpPr txBox="1">
            <a:spLocks noChangeArrowheads="1"/>
          </p:cNvSpPr>
          <p:nvPr/>
        </p:nvSpPr>
        <p:spPr bwMode="auto">
          <a:xfrm>
            <a:off x="1980049" y="313954"/>
            <a:ext cx="8229024" cy="106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71" rIns="0" bIns="0" anchor="ct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ctr" eaLnBrk="1"/>
            <a:r>
              <a:rPr lang="en-US" altLang="en-US" sz="3992">
                <a:solidFill>
                  <a:srgbClr val="000000"/>
                </a:solidFill>
              </a:rPr>
              <a:t>Me and My Opposite</a:t>
            </a:r>
          </a:p>
        </p:txBody>
      </p:sp>
      <p:sp>
        <p:nvSpPr>
          <p:cNvPr id="68611" name="Text Box 2">
            <a:extLst>
              <a:ext uri="{FF2B5EF4-FFF2-40B4-BE49-F238E27FC236}">
                <a16:creationId xmlns:a16="http://schemas.microsoft.com/office/drawing/2014/main" id="{69441540-BFBF-509E-A3E3-2E3E7F898A4E}"/>
              </a:ext>
            </a:extLst>
          </p:cNvPr>
          <p:cNvSpPr txBox="1">
            <a:spLocks noChangeArrowheads="1"/>
          </p:cNvSpPr>
          <p:nvPr/>
        </p:nvSpPr>
        <p:spPr bwMode="auto">
          <a:xfrm>
            <a:off x="1980049" y="1960047"/>
            <a:ext cx="8229024" cy="4111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4" rIns="0" bIns="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eaLnBrk="1">
              <a:spcAft>
                <a:spcPts val="1293"/>
              </a:spcAft>
            </a:pPr>
            <a:r>
              <a:rPr lang="en-US" altLang="en-US" sz="2903" dirty="0">
                <a:solidFill>
                  <a:srgbClr val="000000"/>
                </a:solidFill>
              </a:rPr>
              <a:t>Questions:</a:t>
            </a:r>
          </a:p>
          <a:p>
            <a:pPr eaLnBrk="1">
              <a:spcAft>
                <a:spcPts val="1293"/>
              </a:spcAft>
            </a:pPr>
            <a:r>
              <a:rPr lang="en-US" altLang="en-US" sz="2903" dirty="0">
                <a:solidFill>
                  <a:srgbClr val="000000"/>
                </a:solidFill>
              </a:rPr>
              <a:t>1.  What is important to you when you visit your massage therapist's office?</a:t>
            </a:r>
          </a:p>
          <a:p>
            <a:pPr eaLnBrk="1">
              <a:spcAft>
                <a:spcPts val="1293"/>
              </a:spcAft>
            </a:pPr>
            <a:r>
              <a:rPr lang="en-US" altLang="en-US" sz="2903" dirty="0">
                <a:solidFill>
                  <a:srgbClr val="000000"/>
                </a:solidFill>
              </a:rPr>
              <a:t>____________________________________________________________________________________________________________________________________________________________________________________________________________________________________</a:t>
            </a:r>
          </a:p>
        </p:txBody>
      </p:sp>
      <p:sp>
        <p:nvSpPr>
          <p:cNvPr id="68612" name="Text Box 3">
            <a:extLst>
              <a:ext uri="{FF2B5EF4-FFF2-40B4-BE49-F238E27FC236}">
                <a16:creationId xmlns:a16="http://schemas.microsoft.com/office/drawing/2014/main" id="{BD53FB80-0720-A5C6-E659-70B4D20771FA}"/>
              </a:ext>
            </a:extLst>
          </p:cNvPr>
          <p:cNvSpPr txBox="1">
            <a:spLocks noChangeArrowheads="1"/>
          </p:cNvSpPr>
          <p:nvPr/>
        </p:nvSpPr>
        <p:spPr bwMode="auto">
          <a:xfrm>
            <a:off x="8169819" y="6119203"/>
            <a:ext cx="2117022" cy="459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r" eaLnBrk="1">
              <a:lnSpc>
                <a:spcPct val="95000"/>
              </a:lnSpc>
            </a:pPr>
            <a:fld id="{D3BF65F3-265D-4058-A018-644C2EBB0D62}" type="slidenum">
              <a:rPr lang="en-US" altLang="en-US" sz="1270">
                <a:solidFill>
                  <a:srgbClr val="000000"/>
                </a:solidFill>
                <a:latin typeface="Times New Roman" panose="02020603050405020304" pitchFamily="18" charset="0"/>
              </a:rPr>
              <a:pPr algn="r" eaLnBrk="1">
                <a:lnSpc>
                  <a:spcPct val="95000"/>
                </a:lnSpc>
              </a:pPr>
              <a:t>56</a:t>
            </a:fld>
            <a:endParaRPr lang="en-US" altLang="en-US" sz="1270">
              <a:solidFill>
                <a:srgbClr val="000000"/>
              </a:solidFill>
              <a:latin typeface="Times New Roman" panose="02020603050405020304" pitchFamily="18" charset="0"/>
            </a:endParaRPr>
          </a:p>
        </p:txBody>
      </p:sp>
      <p:sp>
        <p:nvSpPr>
          <p:cNvPr id="68613" name="Text Box 4">
            <a:extLst>
              <a:ext uri="{FF2B5EF4-FFF2-40B4-BE49-F238E27FC236}">
                <a16:creationId xmlns:a16="http://schemas.microsoft.com/office/drawing/2014/main" id="{7018F676-3228-81CF-8020-BFC059FF293B}"/>
              </a:ext>
            </a:extLst>
          </p:cNvPr>
          <p:cNvSpPr txBox="1">
            <a:spLocks noChangeArrowheads="1"/>
          </p:cNvSpPr>
          <p:nvPr/>
        </p:nvSpPr>
        <p:spPr bwMode="auto">
          <a:xfrm>
            <a:off x="4651529" y="6247376"/>
            <a:ext cx="2881743" cy="45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ctr" eaLnBrk="1">
              <a:lnSpc>
                <a:spcPct val="95000"/>
              </a:lnSpc>
            </a:pPr>
            <a:r>
              <a:rPr lang="en-US" altLang="en-US" sz="1270">
                <a:solidFill>
                  <a:srgbClr val="000000"/>
                </a:solidFill>
                <a:latin typeface="Trebuchet MS" panose="020B0603020202020204" pitchFamily="34" charset="0"/>
              </a:rPr>
              <a:t>© Mind Body Connection</a:t>
            </a:r>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8D03C46-12B7-37EF-379A-BFA2A7C075B4}"/>
              </a:ext>
            </a:extLst>
          </p:cNvPr>
          <p:cNvSpPr txBox="1">
            <a:spLocks noChangeArrowheads="1"/>
          </p:cNvSpPr>
          <p:nvPr/>
        </p:nvSpPr>
        <p:spPr bwMode="auto">
          <a:xfrm>
            <a:off x="1980049" y="313954"/>
            <a:ext cx="8229024" cy="106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35271" rIns="0" bIns="0" anchor="ct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ctr" eaLnBrk="1"/>
            <a:r>
              <a:rPr lang="en-US" altLang="en-US" sz="3992">
                <a:solidFill>
                  <a:srgbClr val="000000"/>
                </a:solidFill>
              </a:rPr>
              <a:t>Me And My Opposite</a:t>
            </a:r>
          </a:p>
        </p:txBody>
      </p:sp>
      <p:sp>
        <p:nvSpPr>
          <p:cNvPr id="69635" name="Text Box 2">
            <a:extLst>
              <a:ext uri="{FF2B5EF4-FFF2-40B4-BE49-F238E27FC236}">
                <a16:creationId xmlns:a16="http://schemas.microsoft.com/office/drawing/2014/main" id="{969D11CA-C8DC-634F-34C0-7472C32A3405}"/>
              </a:ext>
            </a:extLst>
          </p:cNvPr>
          <p:cNvSpPr txBox="1">
            <a:spLocks noChangeArrowheads="1"/>
          </p:cNvSpPr>
          <p:nvPr/>
        </p:nvSpPr>
        <p:spPr bwMode="auto">
          <a:xfrm>
            <a:off x="1980049" y="1960047"/>
            <a:ext cx="8229024" cy="4111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474" rIns="0" bIns="0"/>
          <a:lstStyle>
            <a:lvl1pPr marL="411163" indent="-306388" eaLnBrk="0">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a:solidFill>
                  <a:schemeClr val="bg1"/>
                </a:solidFill>
                <a:latin typeface="Arial" panose="020B0604020202020204" pitchFamily="34" charset="0"/>
                <a:ea typeface="MS Gothic" panose="020B0609070205080204" pitchFamily="49" charset="-128"/>
              </a:defRPr>
            </a:lvl1pPr>
            <a:lvl2pPr eaLnBrk="0">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a:solidFill>
                  <a:schemeClr val="bg1"/>
                </a:solidFill>
                <a:latin typeface="Arial" panose="020B0604020202020204" pitchFamily="34" charset="0"/>
                <a:ea typeface="MS Gothic" panose="020B0609070205080204" pitchFamily="49" charset="-128"/>
              </a:defRPr>
            </a:lvl2pPr>
            <a:lvl3pPr eaLnBrk="0">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a:solidFill>
                  <a:schemeClr val="bg1"/>
                </a:solidFill>
                <a:latin typeface="Arial" panose="020B0604020202020204" pitchFamily="34" charset="0"/>
                <a:ea typeface="MS Gothic" panose="020B0609070205080204" pitchFamily="49" charset="-128"/>
              </a:defRPr>
            </a:lvl3pPr>
            <a:lvl4pPr eaLnBrk="0">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a:solidFill>
                  <a:schemeClr val="bg1"/>
                </a:solidFill>
                <a:latin typeface="Arial" panose="020B0604020202020204" pitchFamily="34" charset="0"/>
                <a:ea typeface="MS Gothic" panose="020B0609070205080204" pitchFamily="49" charset="-128"/>
              </a:defRPr>
            </a:lvl4pPr>
            <a:lvl5pPr eaLnBrk="0">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11163" algn="l"/>
                <a:tab pos="868363" algn="l"/>
                <a:tab pos="1325563" algn="l"/>
                <a:tab pos="1782763" algn="l"/>
                <a:tab pos="2239963" algn="l"/>
                <a:tab pos="2697163" algn="l"/>
                <a:tab pos="3154363" algn="l"/>
                <a:tab pos="3611563" algn="l"/>
                <a:tab pos="4068763" algn="l"/>
                <a:tab pos="4525963" algn="l"/>
                <a:tab pos="4983163" algn="l"/>
                <a:tab pos="5440363" algn="l"/>
                <a:tab pos="5897563" algn="l"/>
                <a:tab pos="6354763" algn="l"/>
                <a:tab pos="6811963" algn="l"/>
                <a:tab pos="7269163" algn="l"/>
                <a:tab pos="7726363" algn="l"/>
                <a:tab pos="8183563" algn="l"/>
                <a:tab pos="8640763" algn="l"/>
                <a:tab pos="9097963" algn="l"/>
                <a:tab pos="9555163" algn="l"/>
              </a:tabLst>
              <a:defRPr>
                <a:solidFill>
                  <a:schemeClr val="bg1"/>
                </a:solidFill>
                <a:latin typeface="Arial" panose="020B0604020202020204" pitchFamily="34" charset="0"/>
                <a:ea typeface="MS Gothic" panose="020B0609070205080204" pitchFamily="49" charset="-128"/>
              </a:defRPr>
            </a:lvl9pPr>
          </a:lstStyle>
          <a:p>
            <a:pPr eaLnBrk="1">
              <a:spcAft>
                <a:spcPts val="1293"/>
              </a:spcAft>
              <a:buClr>
                <a:srgbClr val="E6E6FF"/>
              </a:buClr>
              <a:buFont typeface="Wingdings" panose="05000000000000000000" pitchFamily="2" charset="2"/>
              <a:buChar char=""/>
            </a:pPr>
            <a:r>
              <a:rPr lang="en-US" altLang="en-US" sz="2903" dirty="0">
                <a:solidFill>
                  <a:srgbClr val="000000"/>
                </a:solidFill>
              </a:rPr>
              <a:t>Questions:</a:t>
            </a:r>
          </a:p>
          <a:p>
            <a:pPr eaLnBrk="1">
              <a:spcAft>
                <a:spcPts val="1293"/>
              </a:spcAft>
              <a:buClr>
                <a:srgbClr val="E6E6FF"/>
              </a:buClr>
              <a:buFont typeface="Wingdings" panose="05000000000000000000" pitchFamily="2" charset="2"/>
              <a:buChar char=""/>
            </a:pPr>
            <a:r>
              <a:rPr lang="en-US" altLang="en-US" sz="2903" dirty="0">
                <a:solidFill>
                  <a:srgbClr val="000000"/>
                </a:solidFill>
              </a:rPr>
              <a:t>2.  What behavior do you need from your massage therapist before, during and after a session?</a:t>
            </a:r>
          </a:p>
          <a:p>
            <a:pPr eaLnBrk="1">
              <a:spcAft>
                <a:spcPts val="1293"/>
              </a:spcAft>
              <a:buClr>
                <a:srgbClr val="E6E6FF"/>
              </a:buClr>
              <a:buFont typeface="Wingdings" panose="05000000000000000000" pitchFamily="2" charset="2"/>
              <a:buChar char=""/>
            </a:pPr>
            <a:r>
              <a:rPr lang="en-US" altLang="en-US" sz="2903" dirty="0">
                <a:solidFill>
                  <a:srgbClr val="000000"/>
                </a:solidFill>
              </a:rPr>
              <a:t>______________________________________________________________________________________________________________________________________________________________________________________________</a:t>
            </a:r>
          </a:p>
        </p:txBody>
      </p:sp>
      <p:sp>
        <p:nvSpPr>
          <p:cNvPr id="69636" name="Text Box 3">
            <a:extLst>
              <a:ext uri="{FF2B5EF4-FFF2-40B4-BE49-F238E27FC236}">
                <a16:creationId xmlns:a16="http://schemas.microsoft.com/office/drawing/2014/main" id="{B4049BBE-DAF0-F3B6-2FEE-ACE944ECD0BB}"/>
              </a:ext>
            </a:extLst>
          </p:cNvPr>
          <p:cNvSpPr txBox="1">
            <a:spLocks noChangeArrowheads="1"/>
          </p:cNvSpPr>
          <p:nvPr/>
        </p:nvSpPr>
        <p:spPr bwMode="auto">
          <a:xfrm>
            <a:off x="8169819" y="6119203"/>
            <a:ext cx="2117022" cy="459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r" eaLnBrk="1">
              <a:lnSpc>
                <a:spcPct val="95000"/>
              </a:lnSpc>
            </a:pPr>
            <a:fld id="{742A9731-C6DF-4A21-9849-205004A8FE74}" type="slidenum">
              <a:rPr lang="en-US" altLang="en-US" sz="1270">
                <a:solidFill>
                  <a:srgbClr val="000000"/>
                </a:solidFill>
                <a:latin typeface="Times New Roman" panose="02020603050405020304" pitchFamily="18" charset="0"/>
              </a:rPr>
              <a:pPr algn="r" eaLnBrk="1">
                <a:lnSpc>
                  <a:spcPct val="95000"/>
                </a:lnSpc>
              </a:pPr>
              <a:t>57</a:t>
            </a:fld>
            <a:endParaRPr lang="en-US" altLang="en-US" sz="1270">
              <a:solidFill>
                <a:srgbClr val="000000"/>
              </a:solidFill>
              <a:latin typeface="Times New Roman" panose="02020603050405020304" pitchFamily="18" charset="0"/>
            </a:endParaRPr>
          </a:p>
        </p:txBody>
      </p:sp>
      <p:sp>
        <p:nvSpPr>
          <p:cNvPr id="69637" name="Text Box 4">
            <a:extLst>
              <a:ext uri="{FF2B5EF4-FFF2-40B4-BE49-F238E27FC236}">
                <a16:creationId xmlns:a16="http://schemas.microsoft.com/office/drawing/2014/main" id="{61C7D1B2-FFD2-3C49-D3F2-7705AE2E1CAE}"/>
              </a:ext>
            </a:extLst>
          </p:cNvPr>
          <p:cNvSpPr txBox="1">
            <a:spLocks noChangeArrowheads="1"/>
          </p:cNvSpPr>
          <p:nvPr/>
        </p:nvSpPr>
        <p:spPr bwMode="auto">
          <a:xfrm>
            <a:off x="4651529" y="6247376"/>
            <a:ext cx="2881743" cy="45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ctr" eaLnBrk="1">
              <a:lnSpc>
                <a:spcPct val="95000"/>
              </a:lnSpc>
            </a:pPr>
            <a:r>
              <a:rPr lang="en-US" altLang="en-US" sz="1270">
                <a:solidFill>
                  <a:srgbClr val="000000"/>
                </a:solidFill>
                <a:latin typeface="Trebuchet MS" panose="020B0603020202020204" pitchFamily="34" charset="0"/>
              </a:rPr>
              <a:t>© Mind Body Connection</a:t>
            </a:r>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BB04C-05CA-466B-370F-4F7DBB1B9D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F4B8DE3-F76A-42DB-8D12-40FA8956B656}"/>
              </a:ext>
            </a:extLst>
          </p:cNvPr>
          <p:cNvSpPr>
            <a:spLocks noGrp="1"/>
          </p:cNvSpPr>
          <p:nvPr>
            <p:ph type="title"/>
          </p:nvPr>
        </p:nvSpPr>
        <p:spPr>
          <a:xfrm>
            <a:off x="701199" y="3429000"/>
            <a:ext cx="5130578" cy="2346222"/>
          </a:xfrm>
        </p:spPr>
        <p:txBody>
          <a:bodyPr>
            <a:noAutofit/>
          </a:bodyPr>
          <a:lstStyle/>
          <a:p>
            <a:pPr eaLnBrk="1">
              <a:spcAft>
                <a:spcPts val="1293"/>
              </a:spcAft>
            </a:pPr>
            <a:r>
              <a:rPr lang="en-US" altLang="en-US" sz="6000" dirty="0"/>
              <a:t>How Can you Tell Type?</a:t>
            </a:r>
          </a:p>
        </p:txBody>
      </p:sp>
      <p:sp>
        <p:nvSpPr>
          <p:cNvPr id="3" name="Text Placeholder 2">
            <a:extLst>
              <a:ext uri="{FF2B5EF4-FFF2-40B4-BE49-F238E27FC236}">
                <a16:creationId xmlns:a16="http://schemas.microsoft.com/office/drawing/2014/main" id="{B48E3D2C-E817-1A6B-FD6F-26200E65D690}"/>
              </a:ext>
            </a:extLst>
          </p:cNvPr>
          <p:cNvSpPr>
            <a:spLocks noGrp="1"/>
          </p:cNvSpPr>
          <p:nvPr>
            <p:ph type="body" sz="quarter" idx="17"/>
          </p:nvPr>
        </p:nvSpPr>
        <p:spPr>
          <a:xfrm>
            <a:off x="6565392" y="649224"/>
            <a:ext cx="5130579" cy="5943600"/>
          </a:xfrm>
        </p:spPr>
        <p:txBody>
          <a:bodyPr>
            <a:normAutofit lnSpcReduction="10000"/>
          </a:bodyPr>
          <a:lstStyle/>
          <a:p>
            <a:pPr eaLnBrk="1">
              <a:spcAft>
                <a:spcPts val="1293"/>
              </a:spcAft>
              <a:buClr>
                <a:srgbClr val="E6E6FF"/>
              </a:buClr>
            </a:pPr>
            <a:r>
              <a:rPr lang="en-US" altLang="en-US" sz="2359" dirty="0">
                <a:solidFill>
                  <a:srgbClr val="000000"/>
                </a:solidFill>
              </a:rPr>
              <a:t>Extraverts v. Introverts</a:t>
            </a:r>
          </a:p>
          <a:p>
            <a:pPr lvl="1" eaLnBrk="1">
              <a:spcAft>
                <a:spcPts val="1293"/>
              </a:spcAft>
              <a:buFont typeface="Times New Roman" panose="02020603050405020304" pitchFamily="18" charset="0"/>
              <a:buChar char="–"/>
            </a:pPr>
            <a:r>
              <a:rPr lang="en-US" altLang="en-US" sz="2359" dirty="0">
                <a:solidFill>
                  <a:srgbClr val="000000"/>
                </a:solidFill>
              </a:rPr>
              <a:t>Louder, demonstrative v. soft-spoken, quiet.</a:t>
            </a:r>
          </a:p>
          <a:p>
            <a:pPr eaLnBrk="1">
              <a:spcAft>
                <a:spcPts val="1293"/>
              </a:spcAft>
              <a:buClr>
                <a:srgbClr val="E6E6FF"/>
              </a:buClr>
            </a:pPr>
            <a:r>
              <a:rPr lang="en-US" altLang="en-US" sz="2359" dirty="0">
                <a:solidFill>
                  <a:srgbClr val="000000"/>
                </a:solidFill>
              </a:rPr>
              <a:t>Sensing v. </a:t>
            </a:r>
            <a:r>
              <a:rPr lang="en-US" altLang="en-US" sz="2359" dirty="0" err="1">
                <a:solidFill>
                  <a:srgbClr val="000000"/>
                </a:solidFill>
              </a:rPr>
              <a:t>iNtuitive</a:t>
            </a:r>
            <a:endParaRPr lang="en-US" altLang="en-US" sz="2359" dirty="0">
              <a:solidFill>
                <a:srgbClr val="000000"/>
              </a:solidFill>
            </a:endParaRPr>
          </a:p>
          <a:p>
            <a:pPr lvl="1" eaLnBrk="1">
              <a:spcAft>
                <a:spcPts val="1293"/>
              </a:spcAft>
              <a:buFont typeface="Times New Roman" panose="02020603050405020304" pitchFamily="18" charset="0"/>
              <a:buChar char="–"/>
            </a:pPr>
            <a:r>
              <a:rPr lang="en-US" altLang="en-US" sz="2359" dirty="0">
                <a:solidFill>
                  <a:srgbClr val="000000"/>
                </a:solidFill>
              </a:rPr>
              <a:t>Need to see details add up to the end result v. need to see/hear big picture first.</a:t>
            </a:r>
          </a:p>
          <a:p>
            <a:pPr eaLnBrk="1">
              <a:spcAft>
                <a:spcPts val="1293"/>
              </a:spcAft>
              <a:buClr>
                <a:srgbClr val="E6E6FF"/>
              </a:buClr>
            </a:pPr>
            <a:r>
              <a:rPr lang="en-US" altLang="en-US" sz="2359" dirty="0">
                <a:solidFill>
                  <a:srgbClr val="000000"/>
                </a:solidFill>
              </a:rPr>
              <a:t>Thinking v. Feeling</a:t>
            </a:r>
          </a:p>
          <a:p>
            <a:pPr lvl="1" eaLnBrk="1">
              <a:spcAft>
                <a:spcPts val="1293"/>
              </a:spcAft>
              <a:buFont typeface="Times New Roman" panose="02020603050405020304" pitchFamily="18" charset="0"/>
              <a:buChar char="–"/>
            </a:pPr>
            <a:r>
              <a:rPr lang="en-US" altLang="en-US" sz="2359" dirty="0">
                <a:solidFill>
                  <a:srgbClr val="000000"/>
                </a:solidFill>
              </a:rPr>
              <a:t>Need to focus on facts or logic v. on caring.</a:t>
            </a:r>
          </a:p>
          <a:p>
            <a:pPr eaLnBrk="1">
              <a:spcAft>
                <a:spcPts val="1293"/>
              </a:spcAft>
              <a:buClr>
                <a:srgbClr val="E6E6FF"/>
              </a:buClr>
            </a:pPr>
            <a:r>
              <a:rPr lang="en-US" altLang="en-US" sz="2359" dirty="0">
                <a:solidFill>
                  <a:srgbClr val="000000"/>
                </a:solidFill>
              </a:rPr>
              <a:t>Judging v. Perceiving</a:t>
            </a:r>
          </a:p>
          <a:p>
            <a:pPr lvl="1" eaLnBrk="1">
              <a:spcAft>
                <a:spcPts val="1293"/>
              </a:spcAft>
              <a:buFont typeface="Times New Roman" panose="02020603050405020304" pitchFamily="18" charset="0"/>
              <a:buChar char="–"/>
            </a:pPr>
            <a:r>
              <a:rPr lang="en-US" altLang="en-US" sz="2359" dirty="0">
                <a:solidFill>
                  <a:srgbClr val="000000"/>
                </a:solidFill>
              </a:rPr>
              <a:t>Late v. on-time; last minute Extravert.</a:t>
            </a:r>
            <a:endParaRPr lang="en-US" altLang="en-US" sz="1633" dirty="0">
              <a:solidFill>
                <a:srgbClr val="000000"/>
              </a:solidFill>
            </a:endParaRPr>
          </a:p>
          <a:p>
            <a:endParaRPr lang="en-US" dirty="0"/>
          </a:p>
        </p:txBody>
      </p:sp>
    </p:spTree>
    <p:extLst>
      <p:ext uri="{BB962C8B-B14F-4D97-AF65-F5344CB8AC3E}">
        <p14:creationId xmlns:p14="http://schemas.microsoft.com/office/powerpoint/2010/main" val="33183182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58A34-BBC1-EF16-22B0-0B58C3348CDD}"/>
            </a:ext>
          </a:extLst>
        </p:cNvPr>
        <p:cNvGrpSpPr/>
        <p:nvPr/>
      </p:nvGrpSpPr>
      <p:grpSpPr>
        <a:xfrm>
          <a:off x="0" y="0"/>
          <a:ext cx="0" cy="0"/>
          <a:chOff x="0" y="0"/>
          <a:chExt cx="0" cy="0"/>
        </a:xfrm>
      </p:grpSpPr>
      <p:sp>
        <p:nvSpPr>
          <p:cNvPr id="21" name="Title 2">
            <a:extLst>
              <a:ext uri="{FF2B5EF4-FFF2-40B4-BE49-F238E27FC236}">
                <a16:creationId xmlns:a16="http://schemas.microsoft.com/office/drawing/2014/main" id="{D67DA689-089C-B2CD-C8BF-81F95089553E}"/>
              </a:ext>
            </a:extLst>
          </p:cNvPr>
          <p:cNvSpPr>
            <a:spLocks noGrp="1"/>
          </p:cNvSpPr>
          <p:nvPr>
            <p:ph type="title"/>
          </p:nvPr>
        </p:nvSpPr>
        <p:spPr>
          <a:xfrm>
            <a:off x="798690" y="2040520"/>
            <a:ext cx="4120444" cy="1818655"/>
          </a:xfrm>
        </p:spPr>
        <p:txBody>
          <a:bodyPr/>
          <a:lstStyle/>
          <a:p>
            <a:r>
              <a:rPr lang="en-US" dirty="0"/>
              <a:t>Client Experience</a:t>
            </a:r>
          </a:p>
        </p:txBody>
      </p:sp>
      <p:sp>
        <p:nvSpPr>
          <p:cNvPr id="23" name="Text Placeholder 3">
            <a:extLst>
              <a:ext uri="{FF2B5EF4-FFF2-40B4-BE49-F238E27FC236}">
                <a16:creationId xmlns:a16="http://schemas.microsoft.com/office/drawing/2014/main" id="{6A86E374-9D3B-F514-9637-A0813B9D3A67}"/>
              </a:ext>
            </a:extLst>
          </p:cNvPr>
          <p:cNvSpPr>
            <a:spLocks noGrp="1"/>
          </p:cNvSpPr>
          <p:nvPr>
            <p:ph type="body" sz="quarter" idx="15"/>
          </p:nvPr>
        </p:nvSpPr>
        <p:spPr>
          <a:xfrm>
            <a:off x="1119892" y="4031658"/>
            <a:ext cx="4120443" cy="338549"/>
          </a:xfrm>
        </p:spPr>
        <p:txBody>
          <a:bodyPr>
            <a:noAutofit/>
          </a:bodyPr>
          <a:lstStyle/>
          <a:p>
            <a:r>
              <a:rPr lang="en-US" sz="2000" dirty="0"/>
              <a:t>Skills</a:t>
            </a:r>
          </a:p>
        </p:txBody>
      </p:sp>
      <p:sp>
        <p:nvSpPr>
          <p:cNvPr id="10" name="Rectangle 9">
            <a:extLst>
              <a:ext uri="{FF2B5EF4-FFF2-40B4-BE49-F238E27FC236}">
                <a16:creationId xmlns:a16="http://schemas.microsoft.com/office/drawing/2014/main" id="{E3964315-A85F-8498-879D-854615CD663F}"/>
              </a:ext>
            </a:extLst>
          </p:cNvPr>
          <p:cNvSpPr/>
          <p:nvPr/>
        </p:nvSpPr>
        <p:spPr>
          <a:xfrm>
            <a:off x="5240335" y="0"/>
            <a:ext cx="6819900" cy="668655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2E53E64-EE50-7FFA-38C7-3E5D7983E06E}"/>
              </a:ext>
            </a:extLst>
          </p:cNvPr>
          <p:cNvSpPr txBox="1"/>
          <p:nvPr/>
        </p:nvSpPr>
        <p:spPr>
          <a:xfrm>
            <a:off x="5603047" y="283844"/>
            <a:ext cx="6094476" cy="6290312"/>
          </a:xfrm>
          <a:prstGeom prst="rect">
            <a:avLst/>
          </a:prstGeom>
          <a:noFill/>
        </p:spPr>
        <p:txBody>
          <a:bodyPr wrap="square">
            <a:spAutoFit/>
          </a:bodyPr>
          <a:lstStyle/>
          <a:p>
            <a:pPr eaLnBrk="1">
              <a:spcAft>
                <a:spcPts val="1293"/>
              </a:spcAft>
            </a:pPr>
            <a:r>
              <a:rPr lang="en-US" altLang="en-US" sz="1633" b="1" dirty="0">
                <a:solidFill>
                  <a:srgbClr val="000000"/>
                </a:solidFill>
              </a:rPr>
              <a:t>Respect for Differences</a:t>
            </a:r>
          </a:p>
          <a:p>
            <a:pPr lvl="1" eaLnBrk="1">
              <a:spcAft>
                <a:spcPts val="1032"/>
              </a:spcAft>
              <a:buFont typeface="Times New Roman" panose="02020603050405020304" pitchFamily="18" charset="0"/>
              <a:buChar char="–"/>
            </a:pPr>
            <a:r>
              <a:rPr lang="en-US" altLang="en-US" sz="1633" dirty="0">
                <a:solidFill>
                  <a:srgbClr val="000000"/>
                </a:solidFill>
              </a:rPr>
              <a:t>It is important as a service provider that we value and honor different personalities, cultures, generations, geographical region, etc.  People instinctively know if you value their uniqueness</a:t>
            </a:r>
          </a:p>
          <a:p>
            <a:pPr eaLnBrk="1">
              <a:spcAft>
                <a:spcPts val="1293"/>
              </a:spcAft>
            </a:pPr>
            <a:r>
              <a:rPr lang="en-US" altLang="en-US" sz="1633" b="1" dirty="0">
                <a:solidFill>
                  <a:srgbClr val="000000"/>
                </a:solidFill>
              </a:rPr>
              <a:t>Deep Understanding of Yourself</a:t>
            </a:r>
          </a:p>
          <a:p>
            <a:pPr lvl="1" eaLnBrk="1">
              <a:spcAft>
                <a:spcPts val="1032"/>
              </a:spcAft>
              <a:buFont typeface="Times New Roman" panose="02020603050405020304" pitchFamily="18" charset="0"/>
              <a:buChar char="–"/>
            </a:pPr>
            <a:r>
              <a:rPr lang="en-US" altLang="en-US" sz="1633" dirty="0">
                <a:solidFill>
                  <a:srgbClr val="000000"/>
                </a:solidFill>
              </a:rPr>
              <a:t>You must know your own hot buttons, red flags, frustrations.  You must also be aware of your own strengths, weaknesses, preferences</a:t>
            </a:r>
          </a:p>
          <a:p>
            <a:pPr lvl="1" eaLnBrk="1">
              <a:spcAft>
                <a:spcPts val="1032"/>
              </a:spcAft>
              <a:buFont typeface="Times New Roman" panose="02020603050405020304" pitchFamily="18" charset="0"/>
              <a:buChar char="–"/>
            </a:pPr>
            <a:r>
              <a:rPr lang="en-US" altLang="en-US" sz="1633" dirty="0">
                <a:solidFill>
                  <a:srgbClr val="000000"/>
                </a:solidFill>
              </a:rPr>
              <a:t>By knowing yourself, you can easily determine when something is “your stuff” versus a client or boundary issue.</a:t>
            </a:r>
          </a:p>
          <a:p>
            <a:pPr eaLnBrk="1">
              <a:spcAft>
                <a:spcPts val="1293"/>
              </a:spcAft>
            </a:pPr>
            <a:r>
              <a:rPr lang="en-US" altLang="en-US" sz="1633" b="1" dirty="0">
                <a:solidFill>
                  <a:srgbClr val="000000"/>
                </a:solidFill>
              </a:rPr>
              <a:t>Willingness to “flex” your Style</a:t>
            </a:r>
          </a:p>
          <a:p>
            <a:pPr lvl="1" eaLnBrk="1">
              <a:spcAft>
                <a:spcPts val="1032"/>
              </a:spcAft>
              <a:buFont typeface="Times New Roman" panose="02020603050405020304" pitchFamily="18" charset="0"/>
              <a:buChar char="–"/>
            </a:pPr>
            <a:r>
              <a:rPr lang="en-US" altLang="en-US" sz="1633" dirty="0">
                <a:solidFill>
                  <a:srgbClr val="000000"/>
                </a:solidFill>
              </a:rPr>
              <a:t>Know when to “Step it up” or “dial it down” – when dealing with E/I</a:t>
            </a:r>
          </a:p>
          <a:p>
            <a:pPr lvl="1" eaLnBrk="1">
              <a:spcAft>
                <a:spcPts val="1032"/>
              </a:spcAft>
              <a:buFont typeface="Times New Roman" panose="02020603050405020304" pitchFamily="18" charset="0"/>
              <a:buChar char="–"/>
            </a:pPr>
            <a:r>
              <a:rPr lang="en-US" altLang="en-US" sz="1633" dirty="0">
                <a:solidFill>
                  <a:srgbClr val="000000"/>
                </a:solidFill>
              </a:rPr>
              <a:t>Be able to articulate the big picture or details – when dealing with S/N</a:t>
            </a:r>
          </a:p>
          <a:p>
            <a:pPr lvl="1" eaLnBrk="1">
              <a:spcAft>
                <a:spcPts val="1032"/>
              </a:spcAft>
              <a:buFont typeface="Times New Roman" panose="02020603050405020304" pitchFamily="18" charset="0"/>
              <a:buChar char="–"/>
            </a:pPr>
            <a:r>
              <a:rPr lang="en-US" altLang="en-US" sz="1633" dirty="0">
                <a:solidFill>
                  <a:srgbClr val="000000"/>
                </a:solidFill>
              </a:rPr>
              <a:t>Toughen or soften your natural style – to deal with T/F</a:t>
            </a:r>
          </a:p>
          <a:p>
            <a:pPr lvl="1" eaLnBrk="1">
              <a:spcAft>
                <a:spcPts val="1032"/>
              </a:spcAft>
              <a:buFont typeface="Times New Roman" panose="02020603050405020304" pitchFamily="18" charset="0"/>
              <a:buChar char="–"/>
            </a:pPr>
            <a:r>
              <a:rPr lang="en-US" altLang="en-US" sz="1633" dirty="0">
                <a:solidFill>
                  <a:srgbClr val="000000"/>
                </a:solidFill>
              </a:rPr>
              <a:t>Provide structure or go with the flow – to deal with J/P</a:t>
            </a:r>
          </a:p>
          <a:p>
            <a:pPr eaLnBrk="1">
              <a:spcAft>
                <a:spcPts val="1293"/>
              </a:spcAft>
              <a:buClr>
                <a:srgbClr val="E6E6FF"/>
              </a:buClr>
              <a:buFont typeface="Wingdings" panose="05000000000000000000" pitchFamily="2" charset="2"/>
              <a:buChar char=""/>
            </a:pPr>
            <a:endParaRPr lang="en-US" altLang="en-US" sz="1800" dirty="0">
              <a:solidFill>
                <a:srgbClr val="000000"/>
              </a:solidFill>
            </a:endParaRPr>
          </a:p>
        </p:txBody>
      </p:sp>
    </p:spTree>
    <p:extLst>
      <p:ext uri="{BB962C8B-B14F-4D97-AF65-F5344CB8AC3E}">
        <p14:creationId xmlns:p14="http://schemas.microsoft.com/office/powerpoint/2010/main" val="234387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E0239F0-005B-B95B-432A-41D54B5CC20A}"/>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t="8619" b="8619"/>
          <a:stretch/>
        </p:blipFill>
        <p:spPr>
          <a:xfrm>
            <a:off x="361244" y="2153265"/>
            <a:ext cx="4536079" cy="4704735"/>
          </a:xfrm>
        </p:spPr>
      </p:pic>
      <p:sp>
        <p:nvSpPr>
          <p:cNvPr id="3" name="Text Placeholder 2">
            <a:extLst>
              <a:ext uri="{FF2B5EF4-FFF2-40B4-BE49-F238E27FC236}">
                <a16:creationId xmlns:a16="http://schemas.microsoft.com/office/drawing/2014/main" id="{7564AF53-2A28-62E6-47C0-3A1705E2139C}"/>
              </a:ext>
            </a:extLst>
          </p:cNvPr>
          <p:cNvSpPr>
            <a:spLocks noGrp="1"/>
          </p:cNvSpPr>
          <p:nvPr>
            <p:ph type="body" sz="quarter" idx="11"/>
          </p:nvPr>
        </p:nvSpPr>
        <p:spPr>
          <a:xfrm>
            <a:off x="5219001" y="1090456"/>
            <a:ext cx="6709725" cy="755650"/>
          </a:xfrm>
        </p:spPr>
        <p:txBody>
          <a:bodyPr/>
          <a:lstStyle/>
          <a:p>
            <a:r>
              <a:rPr lang="en-US" altLang="en-US" sz="2400" i="1" dirty="0">
                <a:solidFill>
                  <a:srgbClr val="000000"/>
                </a:solidFill>
              </a:rPr>
              <a:t>“Everything that irritates us about others can lead us to a better understanding of ourselves”</a:t>
            </a:r>
          </a:p>
          <a:p>
            <a:endParaRPr lang="en-US" dirty="0"/>
          </a:p>
        </p:txBody>
      </p:sp>
      <p:sp>
        <p:nvSpPr>
          <p:cNvPr id="4" name="Text Placeholder 3">
            <a:extLst>
              <a:ext uri="{FF2B5EF4-FFF2-40B4-BE49-F238E27FC236}">
                <a16:creationId xmlns:a16="http://schemas.microsoft.com/office/drawing/2014/main" id="{653D3180-F855-F0B1-5079-ADD81853581F}"/>
              </a:ext>
            </a:extLst>
          </p:cNvPr>
          <p:cNvSpPr>
            <a:spLocks noGrp="1"/>
          </p:cNvSpPr>
          <p:nvPr>
            <p:ph type="body" sz="quarter" idx="13"/>
          </p:nvPr>
        </p:nvSpPr>
        <p:spPr>
          <a:xfrm>
            <a:off x="5285567" y="2225040"/>
            <a:ext cx="6709724" cy="1065522"/>
          </a:xfrm>
        </p:spPr>
        <p:txBody>
          <a:bodyPr>
            <a:normAutofit lnSpcReduction="10000"/>
          </a:bodyPr>
          <a:lstStyle/>
          <a:p>
            <a:r>
              <a:rPr lang="en-US" altLang="en-US" sz="1400" i="1" dirty="0">
                <a:solidFill>
                  <a:srgbClr val="000000"/>
                </a:solidFill>
              </a:rPr>
              <a:t>“</a:t>
            </a:r>
            <a:r>
              <a:rPr lang="en-US" altLang="en-US" sz="2400" i="1" dirty="0">
                <a:solidFill>
                  <a:srgbClr val="000000"/>
                </a:solidFill>
              </a:rPr>
              <a:t>The meeting of two personalities is like the contact of two chemical substances; if there is any reaction, both are transformed”</a:t>
            </a:r>
          </a:p>
          <a:p>
            <a:endParaRPr lang="en-US" dirty="0"/>
          </a:p>
        </p:txBody>
      </p:sp>
      <p:sp>
        <p:nvSpPr>
          <p:cNvPr id="5" name="Text Placeholder 4">
            <a:extLst>
              <a:ext uri="{FF2B5EF4-FFF2-40B4-BE49-F238E27FC236}">
                <a16:creationId xmlns:a16="http://schemas.microsoft.com/office/drawing/2014/main" id="{14F66903-8CF2-166F-707A-69CF59F490B6}"/>
              </a:ext>
            </a:extLst>
          </p:cNvPr>
          <p:cNvSpPr>
            <a:spLocks noGrp="1"/>
          </p:cNvSpPr>
          <p:nvPr>
            <p:ph type="body" sz="quarter" idx="14"/>
          </p:nvPr>
        </p:nvSpPr>
        <p:spPr>
          <a:xfrm>
            <a:off x="5285567" y="5106218"/>
            <a:ext cx="6155319" cy="1207496"/>
          </a:xfrm>
        </p:spPr>
        <p:txBody>
          <a:bodyPr>
            <a:normAutofit/>
          </a:bodyPr>
          <a:lstStyle/>
          <a:p>
            <a:r>
              <a:rPr lang="en-US" altLang="en-US" sz="2500" i="1" dirty="0">
                <a:solidFill>
                  <a:srgbClr val="000000"/>
                </a:solidFill>
              </a:rPr>
              <a:t>“Knowing your own darkness is the best method for dealing with the darkness of other people”</a:t>
            </a:r>
          </a:p>
          <a:p>
            <a:endParaRPr lang="en-US" dirty="0"/>
          </a:p>
        </p:txBody>
      </p:sp>
      <p:sp>
        <p:nvSpPr>
          <p:cNvPr id="6" name="Text Placeholder 5">
            <a:extLst>
              <a:ext uri="{FF2B5EF4-FFF2-40B4-BE49-F238E27FC236}">
                <a16:creationId xmlns:a16="http://schemas.microsoft.com/office/drawing/2014/main" id="{B8673AE8-8739-B890-98BC-EA5C29168802}"/>
              </a:ext>
            </a:extLst>
          </p:cNvPr>
          <p:cNvSpPr>
            <a:spLocks noGrp="1"/>
          </p:cNvSpPr>
          <p:nvPr>
            <p:ph type="body" sz="quarter" idx="15"/>
          </p:nvPr>
        </p:nvSpPr>
        <p:spPr>
          <a:xfrm>
            <a:off x="5285567" y="3752494"/>
            <a:ext cx="6330740" cy="1065521"/>
          </a:xfrm>
        </p:spPr>
        <p:txBody>
          <a:bodyPr>
            <a:normAutofit/>
          </a:bodyPr>
          <a:lstStyle/>
          <a:p>
            <a:r>
              <a:rPr lang="en-US" altLang="en-US" sz="2400" i="1" dirty="0">
                <a:solidFill>
                  <a:srgbClr val="000000"/>
                </a:solidFill>
              </a:rPr>
              <a:t>“The shoe that fits one person pinches another; there is no recipe for living that suits all cases”</a:t>
            </a:r>
          </a:p>
          <a:p>
            <a:endParaRPr lang="en-US" dirty="0"/>
          </a:p>
        </p:txBody>
      </p:sp>
      <p:sp>
        <p:nvSpPr>
          <p:cNvPr id="8" name="Title 7">
            <a:extLst>
              <a:ext uri="{FF2B5EF4-FFF2-40B4-BE49-F238E27FC236}">
                <a16:creationId xmlns:a16="http://schemas.microsoft.com/office/drawing/2014/main" id="{B4363703-CD37-AD62-C6CC-FB319C244BBE}"/>
              </a:ext>
            </a:extLst>
          </p:cNvPr>
          <p:cNvSpPr>
            <a:spLocks noGrp="1"/>
          </p:cNvSpPr>
          <p:nvPr>
            <p:ph type="title"/>
          </p:nvPr>
        </p:nvSpPr>
        <p:spPr>
          <a:xfrm>
            <a:off x="526274" y="423396"/>
            <a:ext cx="3780957" cy="1025525"/>
          </a:xfrm>
        </p:spPr>
        <p:txBody>
          <a:bodyPr/>
          <a:lstStyle/>
          <a:p>
            <a:r>
              <a:rPr lang="en-US" dirty="0"/>
              <a:t>Quotes by Carl Jung</a:t>
            </a:r>
          </a:p>
        </p:txBody>
      </p:sp>
      <p:sp>
        <p:nvSpPr>
          <p:cNvPr id="11" name="TextBox 10">
            <a:extLst>
              <a:ext uri="{FF2B5EF4-FFF2-40B4-BE49-F238E27FC236}">
                <a16:creationId xmlns:a16="http://schemas.microsoft.com/office/drawing/2014/main" id="{F2FBFFAC-09EB-052A-34DB-F20232B9AA8E}"/>
              </a:ext>
            </a:extLst>
          </p:cNvPr>
          <p:cNvSpPr txBox="1"/>
          <p:nvPr/>
        </p:nvSpPr>
        <p:spPr>
          <a:xfrm>
            <a:off x="361244" y="6858000"/>
            <a:ext cx="4536079" cy="230832"/>
          </a:xfrm>
          <a:prstGeom prst="rect">
            <a:avLst/>
          </a:prstGeom>
          <a:noFill/>
        </p:spPr>
        <p:txBody>
          <a:bodyPr wrap="square" rtlCol="0">
            <a:spAutoFit/>
          </a:bodyPr>
          <a:lstStyle/>
          <a:p>
            <a:r>
              <a:rPr lang="en-US" sz="900">
                <a:hlinkClick r:id="rId3" tooltip="https://en.wikipedia.org/wiki/Carl_Jung"/>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3126885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F83B7-7FA2-8848-2955-96D486E96EC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4F80BE0-7443-9A78-8A15-7A074DD738AF}"/>
              </a:ext>
            </a:extLst>
          </p:cNvPr>
          <p:cNvSpPr>
            <a:spLocks noGrp="1"/>
          </p:cNvSpPr>
          <p:nvPr>
            <p:ph type="body" sz="quarter" idx="15"/>
          </p:nvPr>
        </p:nvSpPr>
        <p:spPr>
          <a:xfrm>
            <a:off x="4156028" y="1287162"/>
            <a:ext cx="4168164" cy="6191748"/>
          </a:xfrm>
        </p:spPr>
        <p:txBody>
          <a:bodyPr>
            <a:normAutofit/>
          </a:bodyPr>
          <a:lstStyle/>
          <a:p>
            <a:pPr marL="0" indent="0" eaLnBrk="1">
              <a:spcAft>
                <a:spcPts val="1293"/>
              </a:spcAft>
              <a:buNone/>
            </a:pPr>
            <a:r>
              <a:rPr lang="en-US" altLang="en-US" sz="3200" dirty="0"/>
              <a:t>Please see handout that was emailed to you with this presentation for more information about the most effective communication strategies with various personalities</a:t>
            </a:r>
          </a:p>
          <a:p>
            <a:pPr marL="0" indent="0" eaLnBrk="1">
              <a:spcAft>
                <a:spcPts val="1293"/>
              </a:spcAft>
              <a:defRPr/>
            </a:pPr>
            <a:endParaRPr lang="en-US" altLang="en-US" sz="1600" dirty="0">
              <a:solidFill>
                <a:srgbClr val="000000"/>
              </a:solidFill>
            </a:endParaRPr>
          </a:p>
          <a:p>
            <a:endParaRPr lang="en-US" dirty="0"/>
          </a:p>
        </p:txBody>
      </p:sp>
      <p:pic>
        <p:nvPicPr>
          <p:cNvPr id="4" name="Picture 3" descr="A puzzle of a head with different colored pieces&#10;&#10;Description automatically generated">
            <a:extLst>
              <a:ext uri="{FF2B5EF4-FFF2-40B4-BE49-F238E27FC236}">
                <a16:creationId xmlns:a16="http://schemas.microsoft.com/office/drawing/2014/main" id="{CA9ECB9C-E4B2-738E-52C8-3296C18CDC74}"/>
              </a:ext>
            </a:extLst>
          </p:cNvPr>
          <p:cNvPicPr>
            <a:picLocks noChangeAspect="1"/>
          </p:cNvPicPr>
          <p:nvPr/>
        </p:nvPicPr>
        <p:blipFill>
          <a:blip r:embed="rId2">
            <a:extLst>
              <a:ext uri="{837473B0-CC2E-450A-ABE3-18F120FF3D39}">
                <a1611:picAttrSrcUrl xmlns:a1611="http://schemas.microsoft.com/office/drawing/2016/11/main" r:id="rId3"/>
              </a:ext>
            </a:extLst>
          </a:blip>
          <a:srcRect l="50000" t="17500"/>
          <a:stretch/>
        </p:blipFill>
        <p:spPr>
          <a:xfrm>
            <a:off x="8656073" y="1369456"/>
            <a:ext cx="3080520" cy="3812144"/>
          </a:xfrm>
          <a:prstGeom prst="rect">
            <a:avLst/>
          </a:prstGeom>
        </p:spPr>
      </p:pic>
      <p:sp>
        <p:nvSpPr>
          <p:cNvPr id="8" name="Picture Placeholder 7">
            <a:extLst>
              <a:ext uri="{FF2B5EF4-FFF2-40B4-BE49-F238E27FC236}">
                <a16:creationId xmlns:a16="http://schemas.microsoft.com/office/drawing/2014/main" id="{8C47D4A5-BEB7-3B64-3F61-45C4CB6D4C7B}"/>
              </a:ext>
            </a:extLst>
          </p:cNvPr>
          <p:cNvSpPr>
            <a:spLocks noGrp="1"/>
          </p:cNvSpPr>
          <p:nvPr>
            <p:ph type="pic" sz="quarter" idx="17"/>
          </p:nvPr>
        </p:nvSpPr>
        <p:spPr/>
        <p:txBody>
          <a:bodyPr/>
          <a:lstStyle/>
          <a:p>
            <a:endParaRPr lang="en-US"/>
          </a:p>
        </p:txBody>
      </p:sp>
      <p:pic>
        <p:nvPicPr>
          <p:cNvPr id="16" name="Picture Placeholder 15">
            <a:extLst>
              <a:ext uri="{FF2B5EF4-FFF2-40B4-BE49-F238E27FC236}">
                <a16:creationId xmlns:a16="http://schemas.microsoft.com/office/drawing/2014/main" id="{7BD77063-3DAF-8097-75F7-FF9D8471A5F3}"/>
              </a:ext>
            </a:extLst>
          </p:cNvPr>
          <p:cNvPicPr>
            <a:picLocks noGrp="1" noChangeAspect="1"/>
          </p:cNvPicPr>
          <p:nvPr>
            <p:ph type="pic" sz="quarter" idx="16"/>
          </p:nvPr>
        </p:nvPicPr>
        <p:blipFill>
          <a:blip r:embed="rId4">
            <a:extLst>
              <a:ext uri="{837473B0-CC2E-450A-ABE3-18F120FF3D39}">
                <a1611:picAttrSrcUrl xmlns:a1611="http://schemas.microsoft.com/office/drawing/2016/11/main" r:id="rId5"/>
              </a:ext>
            </a:extLst>
          </a:blip>
          <a:srcRect l="-11" t="-803" r="48545" b="803"/>
          <a:stretch/>
        </p:blipFill>
        <p:spPr>
          <a:xfrm>
            <a:off x="0" y="0"/>
            <a:ext cx="3708400" cy="6853712"/>
          </a:xfrm>
        </p:spPr>
      </p:pic>
      <p:pic>
        <p:nvPicPr>
          <p:cNvPr id="17" name="Picture Placeholder 15" descr="A group of people's heads">
            <a:extLst>
              <a:ext uri="{FF2B5EF4-FFF2-40B4-BE49-F238E27FC236}">
                <a16:creationId xmlns:a16="http://schemas.microsoft.com/office/drawing/2014/main" id="{1A444ABF-FC35-2C8F-BDBD-4C9E1D76D712}"/>
              </a:ext>
            </a:extLst>
          </p:cNvPr>
          <p:cNvPicPr>
            <a:picLocks noChangeAspect="1"/>
          </p:cNvPicPr>
          <p:nvPr/>
        </p:nvPicPr>
        <p:blipFill>
          <a:blip r:embed="rId6">
            <a:extLst>
              <a:ext uri="{837473B0-CC2E-450A-ABE3-18F120FF3D39}">
                <a1611:picAttrSrcUrl xmlns:a1611="http://schemas.microsoft.com/office/drawing/2016/11/main" r:id="rId7"/>
              </a:ext>
            </a:extLst>
          </a:blip>
          <a:srcRect l="22944" r="22944"/>
          <a:stretch>
            <a:fillRect/>
          </a:stretch>
        </p:blipFill>
        <p:spPr>
          <a:xfrm>
            <a:off x="8483600" y="0"/>
            <a:ext cx="3708400" cy="6908718"/>
          </a:xfrm>
          <a:prstGeom prst="rect">
            <a:avLst/>
          </a:prstGeom>
          <a:solidFill>
            <a:schemeClr val="bg1">
              <a:lumMod val="95000"/>
            </a:schemeClr>
          </a:solidFill>
        </p:spPr>
      </p:pic>
      <p:pic>
        <p:nvPicPr>
          <p:cNvPr id="2" name="Picture Placeholder 15">
            <a:extLst>
              <a:ext uri="{FF2B5EF4-FFF2-40B4-BE49-F238E27FC236}">
                <a16:creationId xmlns:a16="http://schemas.microsoft.com/office/drawing/2014/main" id="{0AE0A8AF-D32F-1EFE-1876-7D7BC92CE21E}"/>
              </a:ext>
            </a:extLst>
          </p:cNvPr>
          <p:cNvPicPr>
            <a:picLocks noChangeAspect="1"/>
          </p:cNvPicPr>
          <p:nvPr/>
        </p:nvPicPr>
        <p:blipFill>
          <a:blip r:embed="rId8">
            <a:extLst>
              <a:ext uri="{837473B0-CC2E-450A-ABE3-18F120FF3D39}">
                <a1611:picAttrSrcUrl xmlns:a1611="http://schemas.microsoft.com/office/drawing/2016/11/main" r:id="rId9"/>
              </a:ext>
            </a:extLst>
          </a:blip>
          <a:srcRect l="25142" r="26914" b="8168"/>
          <a:stretch/>
        </p:blipFill>
        <p:spPr>
          <a:xfrm>
            <a:off x="8410428" y="-55006"/>
            <a:ext cx="3781572" cy="6904430"/>
          </a:xfrm>
          <a:prstGeom prst="rect">
            <a:avLst/>
          </a:prstGeom>
          <a:solidFill>
            <a:schemeClr val="bg1">
              <a:lumMod val="95000"/>
            </a:schemeClr>
          </a:solidFill>
        </p:spPr>
      </p:pic>
      <p:sp>
        <p:nvSpPr>
          <p:cNvPr id="3" name="Text Box 1">
            <a:extLst>
              <a:ext uri="{FF2B5EF4-FFF2-40B4-BE49-F238E27FC236}">
                <a16:creationId xmlns:a16="http://schemas.microsoft.com/office/drawing/2014/main" id="{698A3EB4-7040-3233-6900-92C84E9B99F2}"/>
              </a:ext>
            </a:extLst>
          </p:cNvPr>
          <p:cNvSpPr txBox="1">
            <a:spLocks noChangeArrowheads="1"/>
          </p:cNvSpPr>
          <p:nvPr/>
        </p:nvSpPr>
        <p:spPr bwMode="auto">
          <a:xfrm>
            <a:off x="3640106" y="156643"/>
            <a:ext cx="4702028" cy="11305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S Gothic" panose="020B0609070205080204" pitchFamily="49" charset="-128"/>
              </a:defRPr>
            </a:lvl9pPr>
          </a:lstStyle>
          <a:p>
            <a:pPr algn="ctr" eaLnBrk="1"/>
            <a:r>
              <a:rPr lang="en-US" altLang="en-US" sz="3992" dirty="0"/>
              <a:t>Communication</a:t>
            </a:r>
          </a:p>
        </p:txBody>
      </p:sp>
      <p:pic>
        <p:nvPicPr>
          <p:cNvPr id="6" name="Picture Placeholder 15">
            <a:extLst>
              <a:ext uri="{FF2B5EF4-FFF2-40B4-BE49-F238E27FC236}">
                <a16:creationId xmlns:a16="http://schemas.microsoft.com/office/drawing/2014/main" id="{AA6CC6D4-8E78-CCBB-04AE-FE41C9546A43}"/>
              </a:ext>
            </a:extLst>
          </p:cNvPr>
          <p:cNvPicPr>
            <a:picLocks noChangeAspect="1"/>
          </p:cNvPicPr>
          <p:nvPr/>
        </p:nvPicPr>
        <p:blipFill>
          <a:blip r:embed="rId4">
            <a:extLst>
              <a:ext uri="{837473B0-CC2E-450A-ABE3-18F120FF3D39}">
                <a1611:picAttrSrcUrl xmlns:a1611="http://schemas.microsoft.com/office/drawing/2016/11/main" r:id="rId5"/>
              </a:ext>
            </a:extLst>
          </a:blip>
          <a:srcRect l="48534" t="1730" b="-1730"/>
          <a:stretch/>
        </p:blipFill>
        <p:spPr>
          <a:xfrm>
            <a:off x="8407058" y="-137174"/>
            <a:ext cx="3784942" cy="6995174"/>
          </a:xfrm>
          <a:prstGeom prst="rect">
            <a:avLst/>
          </a:prstGeom>
          <a:solidFill>
            <a:schemeClr val="bg1">
              <a:lumMod val="95000"/>
            </a:schemeClr>
          </a:solidFill>
        </p:spPr>
      </p:pic>
    </p:spTree>
    <p:extLst>
      <p:ext uri="{BB962C8B-B14F-4D97-AF65-F5344CB8AC3E}">
        <p14:creationId xmlns:p14="http://schemas.microsoft.com/office/powerpoint/2010/main" val="21463055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3F9A722-C416-4CA0-9E81-3AB439623A87}"/>
              </a:ext>
            </a:extLst>
          </p:cNvPr>
          <p:cNvSpPr>
            <a:spLocks noGrp="1"/>
          </p:cNvSpPr>
          <p:nvPr>
            <p:ph type="title"/>
          </p:nvPr>
        </p:nvSpPr>
        <p:spPr/>
        <p:txBody>
          <a:bodyPr/>
          <a:lstStyle/>
          <a:p>
            <a:r>
              <a:rPr lang="en-US" dirty="0"/>
              <a:t>Common Massage Therapist Types</a:t>
            </a:r>
          </a:p>
        </p:txBody>
      </p:sp>
      <p:pic>
        <p:nvPicPr>
          <p:cNvPr id="25" name="Picture Placeholder 23">
            <a:extLst>
              <a:ext uri="{FF2B5EF4-FFF2-40B4-BE49-F238E27FC236}">
                <a16:creationId xmlns:a16="http://schemas.microsoft.com/office/drawing/2014/main" id="{28471B48-B5D4-4311-8051-3D8458674D12}"/>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a:stretch/>
        </p:blipFill>
        <p:spPr/>
      </p:pic>
      <p:pic>
        <p:nvPicPr>
          <p:cNvPr id="30" name="Picture Placeholder 27">
            <a:extLst>
              <a:ext uri="{FF2B5EF4-FFF2-40B4-BE49-F238E27FC236}">
                <a16:creationId xmlns:a16="http://schemas.microsoft.com/office/drawing/2014/main" id="{10D7B446-4830-437D-90F2-78FF39F842A8}"/>
              </a:ext>
            </a:extLst>
          </p:cNvPr>
          <p:cNvPicPr>
            <a:picLocks noGrp="1" noChangeAspect="1"/>
          </p:cNvPicPr>
          <p:nvPr>
            <p:ph type="pic" sz="quarter" idx="13"/>
          </p:nvPr>
        </p:nvPicPr>
        <p:blipFill>
          <a:blip r:embed="rId4">
            <a:extLst>
              <a:ext uri="{837473B0-CC2E-450A-ABE3-18F120FF3D39}">
                <a1611:picAttrSrcUrl xmlns:a1611="http://schemas.microsoft.com/office/drawing/2016/11/main" r:id="rId5"/>
              </a:ext>
            </a:extLst>
          </a:blip>
          <a:srcRect/>
          <a:stretch/>
        </p:blipFill>
        <p:spPr/>
      </p:pic>
      <p:pic>
        <p:nvPicPr>
          <p:cNvPr id="31" name="Picture Placeholder 29">
            <a:extLst>
              <a:ext uri="{FF2B5EF4-FFF2-40B4-BE49-F238E27FC236}">
                <a16:creationId xmlns:a16="http://schemas.microsoft.com/office/drawing/2014/main" id="{7453335E-1D5E-4FDC-8418-75FFB424DE6C}"/>
              </a:ext>
            </a:extLst>
          </p:cNvPr>
          <p:cNvPicPr>
            <a:picLocks noGrp="1" noChangeAspect="1"/>
          </p:cNvPicPr>
          <p:nvPr>
            <p:ph type="pic" sz="quarter" idx="14"/>
          </p:nvPr>
        </p:nvPicPr>
        <p:blipFill>
          <a:blip r:embed="rId6">
            <a:extLst>
              <a:ext uri="{837473B0-CC2E-450A-ABE3-18F120FF3D39}">
                <a1611:picAttrSrcUrl xmlns:a1611="http://schemas.microsoft.com/office/drawing/2016/11/main" r:id="rId7"/>
              </a:ext>
            </a:extLst>
          </a:blip>
          <a:srcRect/>
          <a:stretch/>
        </p:blipFill>
        <p:spPr/>
      </p:pic>
      <p:sp>
        <p:nvSpPr>
          <p:cNvPr id="2" name="TextBox 1">
            <a:extLst>
              <a:ext uri="{FF2B5EF4-FFF2-40B4-BE49-F238E27FC236}">
                <a16:creationId xmlns:a16="http://schemas.microsoft.com/office/drawing/2014/main" id="{2C715C98-ED1C-3000-E878-29812433707B}"/>
              </a:ext>
            </a:extLst>
          </p:cNvPr>
          <p:cNvSpPr txBox="1"/>
          <p:nvPr/>
        </p:nvSpPr>
        <p:spPr>
          <a:xfrm>
            <a:off x="3046424" y="4405715"/>
            <a:ext cx="3054096" cy="230832"/>
          </a:xfrm>
          <a:prstGeom prst="rect">
            <a:avLst/>
          </a:prstGeom>
          <a:noFill/>
        </p:spPr>
        <p:txBody>
          <a:bodyPr wrap="square" rtlCol="0">
            <a:spAutoFit/>
          </a:bodyPr>
          <a:lstStyle/>
          <a:p>
            <a:r>
              <a:rPr lang="en-US" sz="900">
                <a:hlinkClick r:id="rId5" tooltip="https://transitionsmft.org/resources/personality/types/infp/"/>
              </a:rPr>
              <a:t>This Photo</a:t>
            </a:r>
            <a:r>
              <a:rPr lang="en-US" sz="900"/>
              <a:t> by Unknown Author is licensed under </a:t>
            </a:r>
            <a:r>
              <a:rPr lang="en-US" sz="900">
                <a:hlinkClick r:id="rId8" tooltip="https://creativecommons.org/licenses/by-nc-sa/3.0/"/>
              </a:rPr>
              <a:t>CC BY-SA-NC</a:t>
            </a:r>
            <a:endParaRPr lang="en-US" sz="900"/>
          </a:p>
        </p:txBody>
      </p:sp>
      <p:sp>
        <p:nvSpPr>
          <p:cNvPr id="4" name="TextBox 3">
            <a:extLst>
              <a:ext uri="{FF2B5EF4-FFF2-40B4-BE49-F238E27FC236}">
                <a16:creationId xmlns:a16="http://schemas.microsoft.com/office/drawing/2014/main" id="{05C6A456-E723-A313-4B2D-09644E98E93E}"/>
              </a:ext>
            </a:extLst>
          </p:cNvPr>
          <p:cNvSpPr txBox="1"/>
          <p:nvPr/>
        </p:nvSpPr>
        <p:spPr>
          <a:xfrm>
            <a:off x="0" y="6858000"/>
            <a:ext cx="3054096" cy="230832"/>
          </a:xfrm>
          <a:prstGeom prst="rect">
            <a:avLst/>
          </a:prstGeom>
          <a:noFill/>
        </p:spPr>
        <p:txBody>
          <a:bodyPr wrap="square" rtlCol="0">
            <a:spAutoFit/>
          </a:bodyPr>
          <a:lstStyle/>
          <a:p>
            <a:r>
              <a:rPr lang="en-US" sz="900">
                <a:hlinkClick r:id="rId3" tooltip="https://transitionsmft.org/resources/personality/types/infj/"/>
              </a:rPr>
              <a:t>This Photo</a:t>
            </a:r>
            <a:r>
              <a:rPr lang="en-US" sz="900"/>
              <a:t> by Unknown Author is licensed under </a:t>
            </a:r>
            <a:r>
              <a:rPr lang="en-US" sz="900">
                <a:hlinkClick r:id="rId8" tooltip="https://creativecommons.org/licenses/by-nc-sa/3.0/"/>
              </a:rPr>
              <a:t>CC BY-SA-NC</a:t>
            </a:r>
            <a:endParaRPr lang="en-US" sz="900"/>
          </a:p>
        </p:txBody>
      </p:sp>
      <p:pic>
        <p:nvPicPr>
          <p:cNvPr id="7172" name="Picture 4" descr="ENFJ, The Teacher">
            <a:extLst>
              <a:ext uri="{FF2B5EF4-FFF2-40B4-BE49-F238E27FC236}">
                <a16:creationId xmlns:a16="http://schemas.microsoft.com/office/drawing/2014/main" id="{414830E2-ED93-B09A-AF9A-76E89F4702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5349" y="4315989"/>
            <a:ext cx="2517604" cy="267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056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FDB066-8D70-3598-0A51-D545A86BD984}"/>
              </a:ext>
            </a:extLst>
          </p:cNvPr>
          <p:cNvSpPr>
            <a:spLocks noGrp="1"/>
          </p:cNvSpPr>
          <p:nvPr>
            <p:ph type="title"/>
          </p:nvPr>
        </p:nvSpPr>
        <p:spPr>
          <a:xfrm>
            <a:off x="853439" y="5688402"/>
            <a:ext cx="10704577" cy="823070"/>
          </a:xfrm>
        </p:spPr>
        <p:txBody>
          <a:bodyPr>
            <a:noAutofit/>
          </a:bodyPr>
          <a:lstStyle/>
          <a:p>
            <a:pPr algn="ctr"/>
            <a:r>
              <a:rPr lang="en-US" sz="3500" dirty="0"/>
              <a:t>This Concludes the Course Material for Understanding your Client’s Personality</a:t>
            </a:r>
          </a:p>
        </p:txBody>
      </p:sp>
      <p:pic>
        <p:nvPicPr>
          <p:cNvPr id="9" name="Picture Placeholder 8" descr="A person holding a purple card&#10;&#10;Description automatically generated">
            <a:extLst>
              <a:ext uri="{FF2B5EF4-FFF2-40B4-BE49-F238E27FC236}">
                <a16:creationId xmlns:a16="http://schemas.microsoft.com/office/drawing/2014/main" id="{CCE07B62-E656-B8D4-3967-1022C67AA374}"/>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16232" b="16232"/>
          <a:stretch>
            <a:fillRect/>
          </a:stretch>
        </p:blipFill>
        <p:spPr/>
      </p:pic>
    </p:spTree>
    <p:extLst>
      <p:ext uri="{BB962C8B-B14F-4D97-AF65-F5344CB8AC3E}">
        <p14:creationId xmlns:p14="http://schemas.microsoft.com/office/powerpoint/2010/main" val="964375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D3C7BB-5852-F4BA-D22E-A75EE836F5B1}"/>
              </a:ext>
            </a:extLst>
          </p:cNvPr>
          <p:cNvSpPr>
            <a:spLocks noGrp="1"/>
          </p:cNvSpPr>
          <p:nvPr>
            <p:ph type="title"/>
          </p:nvPr>
        </p:nvSpPr>
        <p:spPr/>
        <p:txBody>
          <a:bodyPr>
            <a:normAutofit fontScale="90000"/>
          </a:bodyPr>
          <a:lstStyle/>
          <a:p>
            <a:r>
              <a:rPr lang="en-US" altLang="en-US" sz="4000" dirty="0">
                <a:solidFill>
                  <a:srgbClr val="000000"/>
                </a:solidFill>
              </a:rPr>
              <a:t>Personality Type Theory</a:t>
            </a:r>
            <a:br>
              <a:rPr lang="en-US" altLang="en-US" sz="4000" dirty="0">
                <a:solidFill>
                  <a:srgbClr val="000000"/>
                </a:solidFill>
              </a:rPr>
            </a:br>
            <a:endParaRPr lang="en-US" dirty="0"/>
          </a:p>
        </p:txBody>
      </p:sp>
      <p:sp>
        <p:nvSpPr>
          <p:cNvPr id="4" name="Text Placeholder 3">
            <a:extLst>
              <a:ext uri="{FF2B5EF4-FFF2-40B4-BE49-F238E27FC236}">
                <a16:creationId xmlns:a16="http://schemas.microsoft.com/office/drawing/2014/main" id="{E8B16CFD-6474-708A-DA56-35BB8CCFF472}"/>
              </a:ext>
            </a:extLst>
          </p:cNvPr>
          <p:cNvSpPr>
            <a:spLocks noGrp="1"/>
          </p:cNvSpPr>
          <p:nvPr>
            <p:ph type="body" sz="quarter" idx="14"/>
          </p:nvPr>
        </p:nvSpPr>
        <p:spPr>
          <a:xfrm>
            <a:off x="7124574" y="2125605"/>
            <a:ext cx="4544580" cy="382749"/>
          </a:xfrm>
        </p:spPr>
        <p:txBody>
          <a:bodyPr>
            <a:normAutofit/>
          </a:bodyPr>
          <a:lstStyle/>
          <a:p>
            <a:pPr marL="0" indent="0">
              <a:buNone/>
            </a:pPr>
            <a:r>
              <a:rPr lang="en-US" altLang="en-US" sz="1600" dirty="0">
                <a:solidFill>
                  <a:srgbClr val="000000"/>
                </a:solidFill>
              </a:rPr>
              <a:t>Myers-Briggs Type Indicator</a:t>
            </a:r>
          </a:p>
        </p:txBody>
      </p:sp>
      <p:sp>
        <p:nvSpPr>
          <p:cNvPr id="5" name="Text Placeholder 4">
            <a:extLst>
              <a:ext uri="{FF2B5EF4-FFF2-40B4-BE49-F238E27FC236}">
                <a16:creationId xmlns:a16="http://schemas.microsoft.com/office/drawing/2014/main" id="{FDEC24EF-39D4-40F9-197A-910770072A4B}"/>
              </a:ext>
            </a:extLst>
          </p:cNvPr>
          <p:cNvSpPr>
            <a:spLocks noGrp="1"/>
          </p:cNvSpPr>
          <p:nvPr>
            <p:ph type="body" sz="quarter" idx="16"/>
          </p:nvPr>
        </p:nvSpPr>
        <p:spPr>
          <a:xfrm>
            <a:off x="7124574" y="2728340"/>
            <a:ext cx="4544580" cy="3226378"/>
          </a:xfrm>
        </p:spPr>
        <p:txBody>
          <a:bodyPr/>
          <a:lstStyle/>
          <a:p>
            <a:pPr>
              <a:spcAft>
                <a:spcPts val="1425"/>
              </a:spcAft>
              <a:buFont typeface="Times New Roman" panose="02020603050405020304" pitchFamily="18" charset="0"/>
              <a:buChar char="•"/>
            </a:pPr>
            <a:r>
              <a:rPr lang="en-US" altLang="en-US" sz="1800" dirty="0">
                <a:solidFill>
                  <a:srgbClr val="000000"/>
                </a:solidFill>
              </a:rPr>
              <a:t>The most famous personality type </a:t>
            </a:r>
            <a:r>
              <a:rPr lang="en-US" altLang="en-US" sz="1800" i="1" dirty="0">
                <a:solidFill>
                  <a:srgbClr val="000000"/>
                </a:solidFill>
              </a:rPr>
              <a:t>instrument</a:t>
            </a:r>
            <a:r>
              <a:rPr lang="en-US" altLang="en-US" sz="1800" dirty="0">
                <a:solidFill>
                  <a:srgbClr val="000000"/>
                </a:solidFill>
              </a:rPr>
              <a:t> (test) is the MBTI.  MBTI stands for Myers-Briggs Type Indicator.</a:t>
            </a:r>
          </a:p>
          <a:p>
            <a:pPr eaLnBrk="1">
              <a:spcAft>
                <a:spcPts val="1425"/>
              </a:spcAft>
              <a:buFont typeface="Times New Roman" panose="02020603050405020304" pitchFamily="18" charset="0"/>
              <a:buChar char="•"/>
            </a:pPr>
            <a:r>
              <a:rPr lang="en-US" altLang="en-US" sz="1800" dirty="0">
                <a:solidFill>
                  <a:srgbClr val="000000"/>
                </a:solidFill>
              </a:rPr>
              <a:t>Many other personality type tools exist ( Enneagram, Big 5, DISC, DESA, </a:t>
            </a:r>
            <a:r>
              <a:rPr lang="en-US" altLang="en-US" sz="1800" dirty="0" err="1">
                <a:solidFill>
                  <a:srgbClr val="000000"/>
                </a:solidFill>
              </a:rPr>
              <a:t>Strengthsfinders</a:t>
            </a:r>
            <a:r>
              <a:rPr lang="en-US" altLang="en-US" sz="1800" dirty="0">
                <a:solidFill>
                  <a:srgbClr val="000000"/>
                </a:solidFill>
              </a:rPr>
              <a:t>, etc.) and most personality inventories use some form of Jungian psychology.</a:t>
            </a:r>
          </a:p>
          <a:p>
            <a:endParaRPr lang="en-US" dirty="0"/>
          </a:p>
        </p:txBody>
      </p:sp>
      <p:sp>
        <p:nvSpPr>
          <p:cNvPr id="6" name="Text Placeholder 5">
            <a:extLst>
              <a:ext uri="{FF2B5EF4-FFF2-40B4-BE49-F238E27FC236}">
                <a16:creationId xmlns:a16="http://schemas.microsoft.com/office/drawing/2014/main" id="{BB8173D5-BEE4-EB7B-914B-1BED04CE8AD9}"/>
              </a:ext>
            </a:extLst>
          </p:cNvPr>
          <p:cNvSpPr>
            <a:spLocks noGrp="1"/>
          </p:cNvSpPr>
          <p:nvPr>
            <p:ph type="body" sz="quarter" idx="15"/>
          </p:nvPr>
        </p:nvSpPr>
        <p:spPr>
          <a:xfrm>
            <a:off x="344715" y="3674432"/>
            <a:ext cx="5406571" cy="3226377"/>
          </a:xfrm>
        </p:spPr>
        <p:txBody>
          <a:bodyPr>
            <a:normAutofit fontScale="62500" lnSpcReduction="20000"/>
          </a:bodyPr>
          <a:lstStyle/>
          <a:p>
            <a:pPr marL="0" indent="0" eaLnBrk="1">
              <a:spcAft>
                <a:spcPts val="1425"/>
              </a:spcAft>
              <a:buNone/>
            </a:pPr>
            <a:r>
              <a:rPr lang="en-US" altLang="en-US" sz="3400" dirty="0"/>
              <a:t>Isabel Briggs-Myers, and her mother, Katharine Briggs, had the goal of making the insights of type theory accessible to individuals as well as groups. Therefore, they developed and applied the MBTI instrument, which is one of the best tested and validated on the market.</a:t>
            </a:r>
          </a:p>
          <a:p>
            <a:pPr marL="0" indent="0" eaLnBrk="1">
              <a:spcAft>
                <a:spcPts val="1425"/>
              </a:spcAft>
              <a:buNone/>
            </a:pPr>
            <a:r>
              <a:rPr lang="en-US" altLang="en-US" sz="3400" dirty="0"/>
              <a:t>The mother-daughter team of Myers and Briggs identified basic preferences of each of the dichotomies specified or implicit in Jung’s theory, which we will discuss in detail on the following pages of this course.</a:t>
            </a:r>
          </a:p>
          <a:p>
            <a:endParaRPr lang="en-US" dirty="0"/>
          </a:p>
        </p:txBody>
      </p:sp>
      <p:pic>
        <p:nvPicPr>
          <p:cNvPr id="1026" name="Picture 2" descr="The History of Katharine Briggs, Isabel Myers, and the MBTI®">
            <a:extLst>
              <a:ext uri="{FF2B5EF4-FFF2-40B4-BE49-F238E27FC236}">
                <a16:creationId xmlns:a16="http://schemas.microsoft.com/office/drawing/2014/main" id="{5AFF4B4F-BE3C-E866-38E2-D14F57741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8" y="138029"/>
            <a:ext cx="5162308" cy="3290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637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C8F36-52B7-8A9B-AACF-CC6ADE904B7F}"/>
              </a:ext>
            </a:extLst>
          </p:cNvPr>
          <p:cNvSpPr>
            <a:spLocks noGrp="1"/>
          </p:cNvSpPr>
          <p:nvPr>
            <p:ph type="title"/>
          </p:nvPr>
        </p:nvSpPr>
        <p:spPr>
          <a:xfrm>
            <a:off x="4571575" y="3514384"/>
            <a:ext cx="6536692" cy="1325563"/>
          </a:xfrm>
        </p:spPr>
        <p:txBody>
          <a:bodyPr>
            <a:normAutofit fontScale="90000"/>
          </a:bodyPr>
          <a:lstStyle/>
          <a:p>
            <a:pPr eaLnBrk="1">
              <a:spcAft>
                <a:spcPts val="1425"/>
              </a:spcAft>
            </a:pPr>
            <a:r>
              <a:rPr lang="en-US" altLang="en-US" sz="3200" b="0" dirty="0"/>
              <a:t>"</a:t>
            </a:r>
            <a:r>
              <a:rPr lang="en-US" altLang="en-US" sz="3200" b="0" i="1" dirty="0"/>
              <a:t>Perception involves all the ways of becoming aware of things, people, happenings, or ideas. Judgment involves all the ways of coming to conclusions about what has been perceived. If people differ systematically in what they perceive and in how they reach conclusions, then it is only reasonable for them to differ correspondingly in their interests, reactions, values, motivations, and skills.</a:t>
            </a:r>
            <a:r>
              <a:rPr lang="en-US" altLang="en-US" sz="3200" b="0" dirty="0"/>
              <a:t>" </a:t>
            </a:r>
            <a:br>
              <a:rPr lang="en-US" altLang="en-US" sz="3200" b="0" dirty="0"/>
            </a:br>
            <a:br>
              <a:rPr lang="en-US" altLang="en-US" sz="3200" b="0" dirty="0"/>
            </a:br>
            <a:r>
              <a:rPr lang="en-US" altLang="en-US" sz="3200" b="0" dirty="0"/>
              <a:t>- </a:t>
            </a:r>
            <a:r>
              <a:rPr lang="en-US" altLang="en-US" sz="2800" b="0" dirty="0"/>
              <a:t>Isabell Briggs-Myers</a:t>
            </a:r>
            <a:br>
              <a:rPr lang="en-US" altLang="en-US" sz="2800" dirty="0">
                <a:solidFill>
                  <a:srgbClr val="000000"/>
                </a:solidFill>
              </a:rPr>
            </a:br>
            <a:endParaRPr lang="en-US" dirty="0"/>
          </a:p>
        </p:txBody>
      </p:sp>
      <p:pic>
        <p:nvPicPr>
          <p:cNvPr id="7" name="Picture 6" descr="A person with curly hair&#10;&#10;Description automatically generated">
            <a:extLst>
              <a:ext uri="{FF2B5EF4-FFF2-40B4-BE49-F238E27FC236}">
                <a16:creationId xmlns:a16="http://schemas.microsoft.com/office/drawing/2014/main" id="{C2F9F21D-8A64-D3C8-451F-46906274862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2604" y="631372"/>
            <a:ext cx="2381250" cy="3352800"/>
          </a:xfrm>
          <a:prstGeom prst="rect">
            <a:avLst/>
          </a:prstGeom>
        </p:spPr>
      </p:pic>
      <p:sp>
        <p:nvSpPr>
          <p:cNvPr id="8" name="TextBox 7">
            <a:extLst>
              <a:ext uri="{FF2B5EF4-FFF2-40B4-BE49-F238E27FC236}">
                <a16:creationId xmlns:a16="http://schemas.microsoft.com/office/drawing/2014/main" id="{FA36EE69-D1AC-837C-9A6A-4F43D0606BC4}"/>
              </a:ext>
            </a:extLst>
          </p:cNvPr>
          <p:cNvSpPr txBox="1"/>
          <p:nvPr/>
        </p:nvSpPr>
        <p:spPr>
          <a:xfrm>
            <a:off x="692604" y="3984172"/>
            <a:ext cx="2381250" cy="369332"/>
          </a:xfrm>
          <a:prstGeom prst="rect">
            <a:avLst/>
          </a:prstGeom>
          <a:noFill/>
        </p:spPr>
        <p:txBody>
          <a:bodyPr wrap="square" rtlCol="0">
            <a:spAutoFit/>
          </a:bodyPr>
          <a:lstStyle/>
          <a:p>
            <a:r>
              <a:rPr lang="en-US" sz="900">
                <a:hlinkClick r:id="rId3" tooltip="https://en.wikipedia.org/wiki/Isabel_Briggs_Myers"/>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548636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35628DE9-44F1-F64A-CA60-A7B83B5CB243}"/>
              </a:ext>
            </a:extLst>
          </p:cNvPr>
          <p:cNvSpPr>
            <a:spLocks noGrp="1"/>
          </p:cNvSpPr>
          <p:nvPr>
            <p:ph type="title"/>
          </p:nvPr>
        </p:nvSpPr>
        <p:spPr>
          <a:xfrm>
            <a:off x="798690" y="2040520"/>
            <a:ext cx="4120444" cy="1818655"/>
          </a:xfrm>
        </p:spPr>
        <p:txBody>
          <a:bodyPr/>
          <a:lstStyle/>
          <a:p>
            <a:r>
              <a:rPr lang="en-US" dirty="0"/>
              <a:t>What do you See in this image?</a:t>
            </a:r>
          </a:p>
        </p:txBody>
      </p:sp>
      <p:sp>
        <p:nvSpPr>
          <p:cNvPr id="23" name="Text Placeholder 3">
            <a:extLst>
              <a:ext uri="{FF2B5EF4-FFF2-40B4-BE49-F238E27FC236}">
                <a16:creationId xmlns:a16="http://schemas.microsoft.com/office/drawing/2014/main" id="{F6E87C16-DA84-DF7D-C34C-81A3560E2E23}"/>
              </a:ext>
            </a:extLst>
          </p:cNvPr>
          <p:cNvSpPr>
            <a:spLocks noGrp="1"/>
          </p:cNvSpPr>
          <p:nvPr>
            <p:ph type="body" sz="quarter" idx="15"/>
          </p:nvPr>
        </p:nvSpPr>
        <p:spPr>
          <a:xfrm>
            <a:off x="798690" y="4031658"/>
            <a:ext cx="4120443" cy="338549"/>
          </a:xfrm>
        </p:spPr>
        <p:txBody>
          <a:bodyPr>
            <a:noAutofit/>
          </a:bodyPr>
          <a:lstStyle/>
          <a:p>
            <a:r>
              <a:rPr lang="en-US" sz="2000" dirty="0"/>
              <a:t>Perception Activity</a:t>
            </a:r>
          </a:p>
        </p:txBody>
      </p:sp>
      <p:pic>
        <p:nvPicPr>
          <p:cNvPr id="20" name="Picture Placeholder 19" descr="A close-up of a white surface&#10;&#10;Description automatically generated">
            <a:extLst>
              <a:ext uri="{FF2B5EF4-FFF2-40B4-BE49-F238E27FC236}">
                <a16:creationId xmlns:a16="http://schemas.microsoft.com/office/drawing/2014/main" id="{AADD55E2-79D4-A478-895A-5340538FCE50}"/>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1438" r="21438"/>
          <a:stretch>
            <a:fillRect/>
          </a:stretch>
        </p:blipFill>
        <p:spPr>
          <a:xfrm>
            <a:off x="6319838" y="4763"/>
            <a:ext cx="5872162" cy="6853237"/>
          </a:xfrm>
        </p:spPr>
      </p:pic>
      <p:pic>
        <p:nvPicPr>
          <p:cNvPr id="17" name="Picture 3">
            <a:extLst>
              <a:ext uri="{FF2B5EF4-FFF2-40B4-BE49-F238E27FC236}">
                <a16:creationId xmlns:a16="http://schemas.microsoft.com/office/drawing/2014/main" id="{17270643-E93F-33D3-7492-B18EB6149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171" y="600534"/>
            <a:ext cx="4234543" cy="5891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TextBox 21">
            <a:extLst>
              <a:ext uri="{FF2B5EF4-FFF2-40B4-BE49-F238E27FC236}">
                <a16:creationId xmlns:a16="http://schemas.microsoft.com/office/drawing/2014/main" id="{93958661-521E-0E24-21AC-DA932A6E74F6}"/>
              </a:ext>
            </a:extLst>
          </p:cNvPr>
          <p:cNvSpPr txBox="1"/>
          <p:nvPr/>
        </p:nvSpPr>
        <p:spPr>
          <a:xfrm>
            <a:off x="6319838" y="6858000"/>
            <a:ext cx="5872162" cy="230832"/>
          </a:xfrm>
          <a:prstGeom prst="rect">
            <a:avLst/>
          </a:prstGeom>
          <a:noFill/>
        </p:spPr>
        <p:txBody>
          <a:bodyPr wrap="square" rtlCol="0">
            <a:spAutoFit/>
          </a:bodyPr>
          <a:lstStyle/>
          <a:p>
            <a:r>
              <a:rPr lang="en-US" sz="900">
                <a:hlinkClick r:id="rId3" tooltip="https://www.wisc-online.com/assetrepository/viewasset?id=964"/>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26502832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sophisticated presentation</Template>
  <TotalTime>20244</TotalTime>
  <Words>5143</Words>
  <Application>Microsoft Office PowerPoint</Application>
  <PresentationFormat>Widescreen</PresentationFormat>
  <Paragraphs>372</Paragraphs>
  <Slides>62</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Calibri</vt:lpstr>
      <vt:lpstr>Calibri Light</vt:lpstr>
      <vt:lpstr>Corbel</vt:lpstr>
      <vt:lpstr>Inter</vt:lpstr>
      <vt:lpstr>Times New Roman</vt:lpstr>
      <vt:lpstr>Trebuchet MS</vt:lpstr>
      <vt:lpstr>Wingdings</vt:lpstr>
      <vt:lpstr>Office Theme</vt:lpstr>
      <vt:lpstr>Understanding Your Client’s Personality</vt:lpstr>
      <vt:lpstr>Course Objectives</vt:lpstr>
      <vt:lpstr>Activity</vt:lpstr>
      <vt:lpstr>Ask yourself…</vt:lpstr>
      <vt:lpstr>Personality Theory</vt:lpstr>
      <vt:lpstr>Quotes by Carl Jung</vt:lpstr>
      <vt:lpstr>Personality Type Theory </vt:lpstr>
      <vt:lpstr>"Perception involves all the ways of becoming aware of things, people, happenings, or ideas. Judgment involves all the ways of coming to conclusions about what has been perceived. If people differ systematically in what they perceive and in how they reach conclusions, then it is only reasonable for them to differ correspondingly in their interests, reactions, values, motivations, and skills."   - Isabell Briggs-Myers </vt:lpstr>
      <vt:lpstr>What do you See in this image?</vt:lpstr>
      <vt:lpstr>Perception Activity  Old Woman/ Young Woman</vt:lpstr>
      <vt:lpstr>Did you see something different?</vt:lpstr>
      <vt:lpstr>Personality Typing Theory</vt:lpstr>
      <vt:lpstr>Myers Briggs Typing</vt:lpstr>
      <vt:lpstr>Personality Components</vt:lpstr>
      <vt:lpstr>Personality Type Theory </vt:lpstr>
      <vt:lpstr>Personality Components</vt:lpstr>
      <vt:lpstr>The 16 personality types are:</vt:lpstr>
      <vt:lpstr>Personality Assessment</vt:lpstr>
      <vt:lpstr>Let’s review your personality profile</vt:lpstr>
      <vt:lpstr>What is your “Type”?</vt:lpstr>
      <vt:lpstr>Personality Report </vt:lpstr>
      <vt:lpstr>Personality Makeup in U.S.*</vt:lpstr>
      <vt:lpstr>Type Questions</vt:lpstr>
      <vt:lpstr>Four MBTI Dichotomies</vt:lpstr>
      <vt:lpstr>Key Questions</vt:lpstr>
      <vt:lpstr>People are Complex </vt:lpstr>
      <vt:lpstr>Components of Personality</vt:lpstr>
      <vt:lpstr>Extravert/Introvert (E/I): Energy</vt:lpstr>
      <vt:lpstr>E/I Questions:  </vt:lpstr>
      <vt:lpstr>Components of Personality</vt:lpstr>
      <vt:lpstr>Sensing/iNtuition (S/N)</vt:lpstr>
      <vt:lpstr>S/N Questions:  </vt:lpstr>
      <vt:lpstr>Components of Personality</vt:lpstr>
      <vt:lpstr>Thinking/Feeling (T/F)</vt:lpstr>
      <vt:lpstr>T/F Questions:  </vt:lpstr>
      <vt:lpstr>Components of Personality</vt:lpstr>
      <vt:lpstr>Judging/ Perceiving (J/P)</vt:lpstr>
      <vt:lpstr>J/P Questions:  </vt:lpstr>
      <vt:lpstr>Carl Jung also introduced the idea of a hierarchy of mental functions. </vt:lpstr>
      <vt:lpstr>Components of Personality </vt:lpstr>
      <vt:lpstr>The 8 Jungian Cognitive Processes (S/N; T/F)</vt:lpstr>
      <vt:lpstr>Cognitive Processes</vt:lpstr>
      <vt:lpstr>Type Dynamics </vt:lpstr>
      <vt:lpstr>When Do I Develop My Personality?</vt:lpstr>
      <vt:lpstr>When do I Develop my Personality?</vt:lpstr>
      <vt:lpstr>Personality Roles </vt:lpstr>
      <vt:lpstr>Revisiting Types – What is Yours?</vt:lpstr>
      <vt:lpstr>How Does Personality Type Impact Your Work With Your Clients? </vt:lpstr>
      <vt:lpstr>The Client Experience</vt:lpstr>
      <vt:lpstr>PowerPoint Presentation</vt:lpstr>
      <vt:lpstr>The Client Experience</vt:lpstr>
      <vt:lpstr>R – E – S – P – E – C - T:  </vt:lpstr>
      <vt:lpstr>PowerPoint Presentation</vt:lpstr>
      <vt:lpstr>Common Sources of Client Conflict Related to Personality</vt:lpstr>
      <vt:lpstr>Opposite Types</vt:lpstr>
      <vt:lpstr>PowerPoint Presentation</vt:lpstr>
      <vt:lpstr>PowerPoint Presentation</vt:lpstr>
      <vt:lpstr>How Can you Tell Type?</vt:lpstr>
      <vt:lpstr>Client Experience</vt:lpstr>
      <vt:lpstr>PowerPoint Presentation</vt:lpstr>
      <vt:lpstr>Common Massage Therapist Types</vt:lpstr>
      <vt:lpstr>This Concludes the Course Material for Understanding your Client’s Personality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Hope DeVall Morgan</dc:creator>
  <cp:lastModifiedBy>Jeremiah Payne</cp:lastModifiedBy>
  <cp:revision>2</cp:revision>
  <dcterms:created xsi:type="dcterms:W3CDTF">2024-10-09T19:34:52Z</dcterms:created>
  <dcterms:modified xsi:type="dcterms:W3CDTF">2024-10-23T21:14:42Z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31645829-7AB0-4C5A-8FC1-18EB686C0ACF</vt:lpwstr>
  </property>
  <property fmtid="{D5CDD505-2E9C-101B-9397-08002B2CF9AE}" pid="3" name="ArticulatePath">
    <vt:lpwstr>Presentation17</vt:lpwstr>
  </property>
</Properties>
</file>